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8" r:id="rId8"/>
    <p:sldId id="261" r:id="rId9"/>
    <p:sldId id="269" r:id="rId10"/>
    <p:sldId id="270" r:id="rId11"/>
    <p:sldId id="272" r:id="rId12"/>
    <p:sldId id="273" r:id="rId13"/>
    <p:sldId id="274" r:id="rId14"/>
    <p:sldId id="275" r:id="rId15"/>
    <p:sldId id="262" r:id="rId16"/>
    <p:sldId id="279" r:id="rId17"/>
    <p:sldId id="263" r:id="rId18"/>
    <p:sldId id="264" r:id="rId19"/>
    <p:sldId id="265" r:id="rId20"/>
    <p:sldId id="276" r:id="rId21"/>
    <p:sldId id="277" r:id="rId22"/>
    <p:sldId id="278" r:id="rId23"/>
    <p:sldId id="280"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0"/>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9.xml" /><Relationship Id="rId5" Type="http://schemas.openxmlformats.org/officeDocument/2006/relationships/image" Target="../media/image10.jp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9.xml" /><Relationship Id="rId5" Type="http://schemas.openxmlformats.org/officeDocument/2006/relationships/image" Target="../media/image11.jpg"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9.xml" /><Relationship Id="rId5" Type="http://schemas.openxmlformats.org/officeDocument/2006/relationships/image" Target="../media/image12.jpg" /><Relationship Id="rId4" Type="http://schemas.openxmlformats.org/officeDocument/2006/relationships/image" Target="../media/image8.png"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9.xml" /><Relationship Id="rId5" Type="http://schemas.openxmlformats.org/officeDocument/2006/relationships/image" Target="../media/image13.jpg" /><Relationship Id="rId4" Type="http://schemas.openxmlformats.org/officeDocument/2006/relationships/image" Target="../media/image8.png"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9.xml" /><Relationship Id="rId5" Type="http://schemas.openxmlformats.org/officeDocument/2006/relationships/image" Target="../media/image14.jpg" /><Relationship Id="rId4" Type="http://schemas.openxmlformats.org/officeDocument/2006/relationships/image" Target="../media/image4.png"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9.xml" /><Relationship Id="rId4" Type="http://schemas.openxmlformats.org/officeDocument/2006/relationships/image" Target="../media/image4.png"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9.xml" /><Relationship Id="rId4" Type="http://schemas.openxmlformats.org/officeDocument/2006/relationships/image" Target="../media/image4.png" /></Relationships>
</file>

<file path=ppt/slides/_rels/slide2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9.xml" /><Relationship Id="rId4" Type="http://schemas.openxmlformats.org/officeDocument/2006/relationships/image" Target="../media/image4.png" /></Relationships>
</file>

<file path=ppt/slides/_rels/slide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9.xml" /><Relationship Id="rId4" Type="http://schemas.openxmlformats.org/officeDocument/2006/relationships/image" Target="../media/image4.png" /></Relationships>
</file>

<file path=ppt/slides/_rels/slide2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9.xml" /><Relationship Id="rId5" Type="http://schemas.openxmlformats.org/officeDocument/2006/relationships/image" Target="../media/image9.jpg"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0218AD-7E67-A548-84D6-0EF0C913D87D}"/>
              </a:ext>
            </a:extLst>
          </p:cNvPr>
          <p:cNvSpPr>
            <a:spLocks noGrp="1"/>
          </p:cNvSpPr>
          <p:nvPr>
            <p:ph type="ctrTitle"/>
          </p:nvPr>
        </p:nvSpPr>
        <p:spPr/>
        <p:txBody>
          <a:bodyPr/>
          <a:lstStyle/>
          <a:p>
            <a:r>
              <a:rPr lang="it-IT" sz="3200" dirty="0"/>
              <a:t>Sezione Montessori</a:t>
            </a:r>
            <a:br>
              <a:rPr lang="it-IT" sz="3200" dirty="0"/>
            </a:br>
            <a:r>
              <a:rPr lang="it-IT" sz="3200" dirty="0"/>
              <a:t>IC DON MILANI </a:t>
            </a:r>
            <a:br>
              <a:rPr lang="it-IT" sz="3200" dirty="0"/>
            </a:br>
            <a:r>
              <a:rPr lang="it-IT" sz="3200" dirty="0"/>
              <a:t>VIMERCATE</a:t>
            </a:r>
          </a:p>
        </p:txBody>
      </p:sp>
      <p:sp>
        <p:nvSpPr>
          <p:cNvPr id="3" name="Sottotitolo 2">
            <a:extLst>
              <a:ext uri="{FF2B5EF4-FFF2-40B4-BE49-F238E27FC236}">
                <a16:creationId xmlns:a16="http://schemas.microsoft.com/office/drawing/2014/main" id="{67E05202-67A2-204A-B119-587643173DA7}"/>
              </a:ext>
            </a:extLst>
          </p:cNvPr>
          <p:cNvSpPr>
            <a:spLocks noGrp="1"/>
          </p:cNvSpPr>
          <p:nvPr>
            <p:ph type="subTitle" idx="1"/>
          </p:nvPr>
        </p:nvSpPr>
        <p:spPr/>
        <p:txBody>
          <a:bodyPr/>
          <a:lstStyle/>
          <a:p>
            <a:r>
              <a:rPr lang="it-IT" dirty="0"/>
              <a:t>Assemblea di presentazione</a:t>
            </a:r>
          </a:p>
          <a:p>
            <a:r>
              <a:rPr lang="it-IT" dirty="0"/>
              <a:t>15 dicembre 2022</a:t>
            </a:r>
          </a:p>
        </p:txBody>
      </p:sp>
    </p:spTree>
    <p:extLst>
      <p:ext uri="{BB962C8B-B14F-4D97-AF65-F5344CB8AC3E}">
        <p14:creationId xmlns:p14="http://schemas.microsoft.com/office/powerpoint/2010/main" val="276812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50" name="Picture 4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53" name="Picture 5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55" name="Straight Connector 5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EF1E4992-617D-D647-A838-FC2BC3525C93}"/>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4400" dirty="0" err="1">
                <a:solidFill>
                  <a:srgbClr val="262626"/>
                </a:solidFill>
              </a:rPr>
              <a:t>Ricamo</a:t>
            </a:r>
            <a:endParaRPr lang="en-US" sz="4400" dirty="0">
              <a:solidFill>
                <a:srgbClr val="262626"/>
              </a:solidFill>
            </a:endParaRPr>
          </a:p>
        </p:txBody>
      </p:sp>
      <p:sp>
        <p:nvSpPr>
          <p:cNvPr id="4" name="Segnaposto testo 3">
            <a:extLst>
              <a:ext uri="{FF2B5EF4-FFF2-40B4-BE49-F238E27FC236}">
                <a16:creationId xmlns:a16="http://schemas.microsoft.com/office/drawing/2014/main" id="{1C2F938E-C49E-5349-B99E-5255DEA9EC84}"/>
              </a:ext>
            </a:extLst>
          </p:cNvPr>
          <p:cNvSpPr>
            <a:spLocks noGrp="1"/>
          </p:cNvSpPr>
          <p:nvPr>
            <p:ph type="body" sz="half" idx="2"/>
          </p:nvPr>
        </p:nvSpPr>
        <p:spPr>
          <a:xfrm>
            <a:off x="826851" y="4439732"/>
            <a:ext cx="3112851" cy="1452641"/>
          </a:xfrm>
        </p:spPr>
        <p:txBody>
          <a:bodyPr vert="horz" lIns="91440" tIns="45720" rIns="91440" bIns="45720" rtlCol="0" anchor="t">
            <a:normAutofit/>
          </a:bodyPr>
          <a:lstStyle/>
          <a:p>
            <a:r>
              <a:rPr lang="en-US" sz="2100" kern="1200" cap="none">
                <a:solidFill>
                  <a:srgbClr val="000000"/>
                </a:solidFill>
                <a:effectLst/>
                <a:latin typeface="+mn-lt"/>
                <a:ea typeface="+mn-ea"/>
                <a:cs typeface="+mn-cs"/>
              </a:rPr>
              <a:t>Preparazione indiretta della mano alla scrittura</a:t>
            </a:r>
          </a:p>
        </p:txBody>
      </p:sp>
      <p:sp useBgFill="1">
        <p:nvSpPr>
          <p:cNvPr id="63" name="Rectangle 6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descr="Immagine che contiene persona&#10;&#10;Descrizione generata automaticamente">
            <a:extLst>
              <a:ext uri="{FF2B5EF4-FFF2-40B4-BE49-F238E27FC236}">
                <a16:creationId xmlns:a16="http://schemas.microsoft.com/office/drawing/2014/main" id="{EA777B1F-1605-7E4A-9B16-FAB5F9CF77A1}"/>
              </a:ext>
            </a:extLst>
          </p:cNvPr>
          <p:cNvPicPr>
            <a:picLocks noGrp="1" noChangeAspect="1"/>
          </p:cNvPicPr>
          <p:nvPr>
            <p:ph type="pic" idx="1"/>
          </p:nvPr>
        </p:nvPicPr>
        <p:blipFill rotWithShape="1">
          <a:blip r:embed="rId5"/>
          <a:srcRect t="11957" r="-3" b="21494"/>
          <a:stretch/>
        </p:blipFill>
        <p:spPr>
          <a:xfrm>
            <a:off x="5435910" y="698100"/>
            <a:ext cx="6098041" cy="5410753"/>
          </a:xfrm>
          <a:prstGeom prst="rect">
            <a:avLst/>
          </a:prstGeom>
        </p:spPr>
      </p:pic>
    </p:spTree>
    <p:extLst>
      <p:ext uri="{BB962C8B-B14F-4D97-AF65-F5344CB8AC3E}">
        <p14:creationId xmlns:p14="http://schemas.microsoft.com/office/powerpoint/2010/main" val="365710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5" name="Picture 34">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6" name="Rectangle 35">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8" name="Picture 37">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0" name="Straight Connector 39">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C0309526-1533-5F45-B703-502A3671AECC}"/>
              </a:ext>
            </a:extLst>
          </p:cNvPr>
          <p:cNvSpPr>
            <a:spLocks noGrp="1"/>
          </p:cNvSpPr>
          <p:nvPr>
            <p:ph type="title"/>
          </p:nvPr>
        </p:nvSpPr>
        <p:spPr>
          <a:xfrm>
            <a:off x="929140" y="972766"/>
            <a:ext cx="2835464" cy="1254868"/>
          </a:xfrm>
        </p:spPr>
        <p:txBody>
          <a:bodyPr vert="horz" lIns="91440" tIns="45720" rIns="91440" bIns="45720" rtlCol="0" anchor="b">
            <a:normAutofit/>
          </a:bodyPr>
          <a:lstStyle/>
          <a:p>
            <a:r>
              <a:rPr lang="en-US" sz="3200" dirty="0">
                <a:solidFill>
                  <a:srgbClr val="262626"/>
                </a:solidFill>
              </a:rPr>
              <a:t>Lettere</a:t>
            </a:r>
            <a:br>
              <a:rPr lang="en-US" sz="3200" dirty="0">
                <a:solidFill>
                  <a:srgbClr val="262626"/>
                </a:solidFill>
              </a:rPr>
            </a:br>
            <a:r>
              <a:rPr lang="en-US" sz="3200" dirty="0">
                <a:solidFill>
                  <a:srgbClr val="262626"/>
                </a:solidFill>
              </a:rPr>
              <a:t>smerigliate</a:t>
            </a:r>
          </a:p>
        </p:txBody>
      </p:sp>
      <p:sp>
        <p:nvSpPr>
          <p:cNvPr id="4" name="Segnaposto testo 3">
            <a:extLst>
              <a:ext uri="{FF2B5EF4-FFF2-40B4-BE49-F238E27FC236}">
                <a16:creationId xmlns:a16="http://schemas.microsoft.com/office/drawing/2014/main" id="{DE0E789C-7B7D-6048-83CA-6AC328BEC3F0}"/>
              </a:ext>
            </a:extLst>
          </p:cNvPr>
          <p:cNvSpPr>
            <a:spLocks noGrp="1"/>
          </p:cNvSpPr>
          <p:nvPr>
            <p:ph type="body" sz="half" idx="2"/>
          </p:nvPr>
        </p:nvSpPr>
        <p:spPr>
          <a:xfrm>
            <a:off x="929141" y="2430471"/>
            <a:ext cx="2835464" cy="3552039"/>
          </a:xfrm>
        </p:spPr>
        <p:txBody>
          <a:bodyPr vert="horz" lIns="91440" tIns="45720" rIns="91440" bIns="45720" rtlCol="0" anchor="t">
            <a:normAutofit/>
          </a:bodyPr>
          <a:lstStyle/>
          <a:p>
            <a:pPr marL="342900" indent="-342900" algn="l">
              <a:buFont typeface="Wingdings" pitchFamily="2" charset="2"/>
              <a:buChar char="ü"/>
            </a:pPr>
            <a:r>
              <a:rPr lang="en-US" sz="2000" dirty="0">
                <a:solidFill>
                  <a:srgbClr val="262626"/>
                </a:solidFill>
              </a:rPr>
              <a:t>Conoscenza dei segni grafici</a:t>
            </a:r>
          </a:p>
          <a:p>
            <a:pPr marL="342900" indent="-342900" algn="l">
              <a:buFont typeface="Wingdings" pitchFamily="2" charset="2"/>
              <a:buChar char="ü"/>
            </a:pPr>
            <a:r>
              <a:rPr lang="en-US" sz="2000" dirty="0">
                <a:solidFill>
                  <a:srgbClr val="262626"/>
                </a:solidFill>
              </a:rPr>
              <a:t>Preparazione alla scrittura</a:t>
            </a:r>
          </a:p>
        </p:txBody>
      </p:sp>
      <p:sp useBgFill="1">
        <p:nvSpPr>
          <p:cNvPr id="48" name="Rectangle 4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descr="Immagine che contiene testo, interni&#10;&#10;Descrizione generata automaticamente">
            <a:extLst>
              <a:ext uri="{FF2B5EF4-FFF2-40B4-BE49-F238E27FC236}">
                <a16:creationId xmlns:a16="http://schemas.microsoft.com/office/drawing/2014/main" id="{AAC040FE-AFCB-124E-8C74-36FBA9BBDD66}"/>
              </a:ext>
            </a:extLst>
          </p:cNvPr>
          <p:cNvPicPr>
            <a:picLocks noGrp="1" noChangeAspect="1"/>
          </p:cNvPicPr>
          <p:nvPr>
            <p:ph type="pic" idx="1"/>
          </p:nvPr>
        </p:nvPicPr>
        <p:blipFill rotWithShape="1">
          <a:blip r:embed="rId5"/>
          <a:srcRect t="22313" r="2" b="22315"/>
          <a:stretch/>
        </p:blipFill>
        <p:spPr>
          <a:xfrm>
            <a:off x="5435910" y="1174647"/>
            <a:ext cx="6098041" cy="4457658"/>
          </a:xfrm>
          <a:prstGeom prst="rect">
            <a:avLst/>
          </a:prstGeom>
        </p:spPr>
      </p:pic>
    </p:spTree>
    <p:extLst>
      <p:ext uri="{BB962C8B-B14F-4D97-AF65-F5344CB8AC3E}">
        <p14:creationId xmlns:p14="http://schemas.microsoft.com/office/powerpoint/2010/main" val="55106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5" name="Picture 34">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6" name="Rectangle 35">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8" name="Picture 37">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0" name="Straight Connector 39">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61ED359A-0842-3A44-A30B-2F858D7CD930}"/>
              </a:ext>
            </a:extLst>
          </p:cNvPr>
          <p:cNvSpPr>
            <a:spLocks noGrp="1"/>
          </p:cNvSpPr>
          <p:nvPr>
            <p:ph type="title"/>
          </p:nvPr>
        </p:nvSpPr>
        <p:spPr>
          <a:xfrm>
            <a:off x="929140" y="972766"/>
            <a:ext cx="2835464" cy="1254868"/>
          </a:xfrm>
        </p:spPr>
        <p:txBody>
          <a:bodyPr vert="horz" lIns="91440" tIns="45720" rIns="91440" bIns="45720" rtlCol="0" anchor="b">
            <a:normAutofit fontScale="90000"/>
          </a:bodyPr>
          <a:lstStyle/>
          <a:p>
            <a:pPr>
              <a:lnSpc>
                <a:spcPct val="90000"/>
              </a:lnSpc>
            </a:pPr>
            <a:r>
              <a:rPr lang="en-US" sz="3600" dirty="0">
                <a:solidFill>
                  <a:srgbClr val="262626"/>
                </a:solidFill>
              </a:rPr>
              <a:t>Tavola</a:t>
            </a:r>
            <a:br>
              <a:rPr lang="en-US" sz="3600" dirty="0">
                <a:solidFill>
                  <a:srgbClr val="262626"/>
                </a:solidFill>
              </a:rPr>
            </a:br>
            <a:r>
              <a:rPr lang="en-US" sz="3600" dirty="0">
                <a:solidFill>
                  <a:srgbClr val="262626"/>
                </a:solidFill>
              </a:rPr>
              <a:t>dell’addizione</a:t>
            </a:r>
            <a:br>
              <a:rPr lang="en-US" dirty="0">
                <a:solidFill>
                  <a:srgbClr val="262626"/>
                </a:solidFill>
              </a:rPr>
            </a:br>
            <a:endParaRPr lang="en-US" dirty="0">
              <a:solidFill>
                <a:srgbClr val="262626"/>
              </a:solidFill>
            </a:endParaRPr>
          </a:p>
        </p:txBody>
      </p:sp>
      <p:sp>
        <p:nvSpPr>
          <p:cNvPr id="4" name="Segnaposto testo 3">
            <a:extLst>
              <a:ext uri="{FF2B5EF4-FFF2-40B4-BE49-F238E27FC236}">
                <a16:creationId xmlns:a16="http://schemas.microsoft.com/office/drawing/2014/main" id="{CFF51A8F-0E33-7845-B1BA-2F5A6760D959}"/>
              </a:ext>
            </a:extLst>
          </p:cNvPr>
          <p:cNvSpPr>
            <a:spLocks noGrp="1"/>
          </p:cNvSpPr>
          <p:nvPr>
            <p:ph type="body" sz="half" idx="2"/>
          </p:nvPr>
        </p:nvSpPr>
        <p:spPr>
          <a:xfrm>
            <a:off x="929141" y="2430471"/>
            <a:ext cx="2835464" cy="3552039"/>
          </a:xfrm>
        </p:spPr>
        <p:txBody>
          <a:bodyPr vert="horz" lIns="91440" tIns="45720" rIns="91440" bIns="45720" rtlCol="0" anchor="t">
            <a:normAutofit/>
          </a:bodyPr>
          <a:lstStyle/>
          <a:p>
            <a:pPr marL="342900" indent="-342900" algn="l">
              <a:buFont typeface="Wingdings" pitchFamily="2" charset="2"/>
              <a:buChar char="ü"/>
            </a:pPr>
            <a:r>
              <a:rPr lang="en-US" sz="2400" dirty="0">
                <a:solidFill>
                  <a:srgbClr val="262626"/>
                </a:solidFill>
              </a:rPr>
              <a:t>Memorizzazione delle operazioni</a:t>
            </a:r>
          </a:p>
        </p:txBody>
      </p:sp>
      <p:sp useBgFill="1">
        <p:nvSpPr>
          <p:cNvPr id="48" name="Rectangle 4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descr="Immagine che contiene testo, persona, interni, stanza&#10;&#10;Descrizione generata automaticamente">
            <a:extLst>
              <a:ext uri="{FF2B5EF4-FFF2-40B4-BE49-F238E27FC236}">
                <a16:creationId xmlns:a16="http://schemas.microsoft.com/office/drawing/2014/main" id="{172485FD-5894-ED47-91CD-7A5E6523FDB3}"/>
              </a:ext>
            </a:extLst>
          </p:cNvPr>
          <p:cNvPicPr>
            <a:picLocks noGrp="1" noChangeAspect="1"/>
          </p:cNvPicPr>
          <p:nvPr>
            <p:ph type="pic" idx="1"/>
          </p:nvPr>
        </p:nvPicPr>
        <p:blipFill rotWithShape="1">
          <a:blip r:embed="rId5"/>
          <a:srcRect t="22587" b="22588"/>
          <a:stretch/>
        </p:blipFill>
        <p:spPr>
          <a:xfrm>
            <a:off x="5435910" y="1174643"/>
            <a:ext cx="6098041" cy="4457667"/>
          </a:xfrm>
          <a:prstGeom prst="rect">
            <a:avLst/>
          </a:prstGeom>
        </p:spPr>
      </p:pic>
    </p:spTree>
    <p:extLst>
      <p:ext uri="{BB962C8B-B14F-4D97-AF65-F5344CB8AC3E}">
        <p14:creationId xmlns:p14="http://schemas.microsoft.com/office/powerpoint/2010/main" val="224514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8" name="Picture 6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9" name="Rectangle 6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1" name="Picture 7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3" name="Straight Connector 7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49465B64-9B96-7641-8EC4-C37916BD50A5}"/>
              </a:ext>
            </a:extLst>
          </p:cNvPr>
          <p:cNvSpPr>
            <a:spLocks noGrp="1"/>
          </p:cNvSpPr>
          <p:nvPr>
            <p:ph type="title"/>
          </p:nvPr>
        </p:nvSpPr>
        <p:spPr>
          <a:xfrm>
            <a:off x="929140" y="972766"/>
            <a:ext cx="2835464" cy="1254868"/>
          </a:xfrm>
        </p:spPr>
        <p:txBody>
          <a:bodyPr vert="horz" lIns="91440" tIns="45720" rIns="91440" bIns="45720" rtlCol="0" anchor="b">
            <a:normAutofit/>
          </a:bodyPr>
          <a:lstStyle/>
          <a:p>
            <a:r>
              <a:rPr lang="en-US" sz="3200" dirty="0">
                <a:solidFill>
                  <a:srgbClr val="262626"/>
                </a:solidFill>
              </a:rPr>
              <a:t>Tavola della </a:t>
            </a:r>
            <a:r>
              <a:rPr lang="en-US" sz="3200" dirty="0" err="1">
                <a:solidFill>
                  <a:srgbClr val="262626"/>
                </a:solidFill>
              </a:rPr>
              <a:t>moltiplicazione</a:t>
            </a:r>
            <a:r>
              <a:rPr lang="en-US" sz="3200" dirty="0">
                <a:solidFill>
                  <a:srgbClr val="262626"/>
                </a:solidFill>
              </a:rPr>
              <a:t> </a:t>
            </a:r>
          </a:p>
        </p:txBody>
      </p:sp>
      <p:sp>
        <p:nvSpPr>
          <p:cNvPr id="4" name="Segnaposto testo 3">
            <a:extLst>
              <a:ext uri="{FF2B5EF4-FFF2-40B4-BE49-F238E27FC236}">
                <a16:creationId xmlns:a16="http://schemas.microsoft.com/office/drawing/2014/main" id="{E29AAA6E-21E8-F145-8255-FCF4582076BF}"/>
              </a:ext>
            </a:extLst>
          </p:cNvPr>
          <p:cNvSpPr>
            <a:spLocks noGrp="1"/>
          </p:cNvSpPr>
          <p:nvPr>
            <p:ph type="body" sz="half" idx="2"/>
          </p:nvPr>
        </p:nvSpPr>
        <p:spPr>
          <a:xfrm>
            <a:off x="929141" y="2430471"/>
            <a:ext cx="2835464" cy="3552039"/>
          </a:xfrm>
        </p:spPr>
        <p:txBody>
          <a:bodyPr vert="horz" lIns="91440" tIns="45720" rIns="91440" bIns="45720" rtlCol="0" anchor="t">
            <a:normAutofit/>
          </a:bodyPr>
          <a:lstStyle/>
          <a:p>
            <a:pPr marL="285750" indent="-285750" algn="l">
              <a:buFont typeface="Wingdings" pitchFamily="2" charset="2"/>
              <a:buChar char="ü"/>
            </a:pPr>
            <a:r>
              <a:rPr lang="en-US" sz="2400" dirty="0">
                <a:solidFill>
                  <a:srgbClr val="262626"/>
                </a:solidFill>
              </a:rPr>
              <a:t>Memorizzazione</a:t>
            </a:r>
          </a:p>
        </p:txBody>
      </p:sp>
      <p:sp useBgFill="1">
        <p:nvSpPr>
          <p:cNvPr id="81" name="Rectangle 80">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gnaposto immagine 9" descr="Immagine che contiene testo&#10;&#10;Descrizione generata automaticamente">
            <a:extLst>
              <a:ext uri="{FF2B5EF4-FFF2-40B4-BE49-F238E27FC236}">
                <a16:creationId xmlns:a16="http://schemas.microsoft.com/office/drawing/2014/main" id="{EF69F66C-FC9C-724A-8B01-E697014ABAEF}"/>
              </a:ext>
            </a:extLst>
          </p:cNvPr>
          <p:cNvPicPr>
            <a:picLocks noGrp="1" noChangeAspect="1"/>
          </p:cNvPicPr>
          <p:nvPr>
            <p:ph type="pic" idx="1"/>
          </p:nvPr>
        </p:nvPicPr>
        <p:blipFill rotWithShape="1">
          <a:blip r:embed="rId5"/>
          <a:srcRect l="35156" r="18880" b="-1"/>
          <a:stretch/>
        </p:blipFill>
        <p:spPr>
          <a:xfrm>
            <a:off x="5678014" y="609602"/>
            <a:ext cx="5613832" cy="5587749"/>
          </a:xfrm>
          <a:prstGeom prst="rect">
            <a:avLst/>
          </a:prstGeom>
        </p:spPr>
      </p:pic>
    </p:spTree>
    <p:extLst>
      <p:ext uri="{BB962C8B-B14F-4D97-AF65-F5344CB8AC3E}">
        <p14:creationId xmlns:p14="http://schemas.microsoft.com/office/powerpoint/2010/main" val="139450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1" name="Rectangle 1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2BE0EFA2-261B-694E-842E-440025291B7D}"/>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dirty="0"/>
              <a:t>Analisi grammaticale</a:t>
            </a:r>
          </a:p>
        </p:txBody>
      </p:sp>
      <p:sp>
        <p:nvSpPr>
          <p:cNvPr id="33" name="Rectangle 2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a:extLst>
              <a:ext uri="{FF2B5EF4-FFF2-40B4-BE49-F238E27FC236}">
                <a16:creationId xmlns:a16="http://schemas.microsoft.com/office/drawing/2014/main" id="{36871BE0-73E8-374A-AEE7-2E41E29855A6}"/>
              </a:ext>
            </a:extLst>
          </p:cNvPr>
          <p:cNvPicPr>
            <a:picLocks noGrp="1" noChangeAspect="1"/>
          </p:cNvPicPr>
          <p:nvPr>
            <p:ph type="pic" idx="1"/>
          </p:nvPr>
        </p:nvPicPr>
        <p:blipFill rotWithShape="1">
          <a:blip r:embed="rId5"/>
          <a:srcRect t="22223" r="-1" b="21788"/>
          <a:stretch/>
        </p:blipFill>
        <p:spPr>
          <a:xfrm>
            <a:off x="1412683" y="1410208"/>
            <a:ext cx="3876801" cy="3858780"/>
          </a:xfrm>
          <a:prstGeom prst="rect">
            <a:avLst/>
          </a:prstGeom>
        </p:spPr>
      </p:pic>
      <p:cxnSp>
        <p:nvCxnSpPr>
          <p:cNvPr id="34" name="Straight Connector 2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egnaposto testo 3">
            <a:extLst>
              <a:ext uri="{FF2B5EF4-FFF2-40B4-BE49-F238E27FC236}">
                <a16:creationId xmlns:a16="http://schemas.microsoft.com/office/drawing/2014/main" id="{7D4B4DAB-FC91-394E-830A-5E048DC88242}"/>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marL="285750" indent="-285750" algn="l">
              <a:buFont typeface="Wingdings" pitchFamily="2" charset="2"/>
              <a:buChar char="ü"/>
            </a:pPr>
            <a:r>
              <a:rPr lang="en-US" sz="2400" dirty="0"/>
              <a:t>Primo approccio all’analisi grammaticale utilizzando i simboli grammaticali </a:t>
            </a:r>
            <a:r>
              <a:rPr lang="en-US" sz="2400" dirty="0" err="1"/>
              <a:t>montessoriani</a:t>
            </a:r>
            <a:endParaRPr lang="en-US" sz="2400" dirty="0"/>
          </a:p>
        </p:txBody>
      </p:sp>
    </p:spTree>
    <p:extLst>
      <p:ext uri="{BB962C8B-B14F-4D97-AF65-F5344CB8AC3E}">
        <p14:creationId xmlns:p14="http://schemas.microsoft.com/office/powerpoint/2010/main" val="40054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B937EF-E6FC-A84D-8F76-9C03DD055B16}"/>
              </a:ext>
            </a:extLst>
          </p:cNvPr>
          <p:cNvSpPr>
            <a:spLocks noGrp="1"/>
          </p:cNvSpPr>
          <p:nvPr>
            <p:ph type="title"/>
          </p:nvPr>
        </p:nvSpPr>
        <p:spPr>
          <a:xfrm>
            <a:off x="804421" y="796374"/>
            <a:ext cx="10583158" cy="880027"/>
          </a:xfrm>
        </p:spPr>
        <p:txBody>
          <a:bodyPr>
            <a:normAutofit/>
          </a:bodyPr>
          <a:lstStyle/>
          <a:p>
            <a:r>
              <a:rPr lang="it-IT">
                <a:solidFill>
                  <a:srgbClr val="FFFFFF"/>
                </a:solidFill>
              </a:rPr>
              <a:t>Libera scelta e ruolo dell’insegnante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D05F43F-60D3-1F43-B7BE-41DE1E4D3F92}"/>
              </a:ext>
            </a:extLst>
          </p:cNvPr>
          <p:cNvSpPr>
            <a:spLocks noGrp="1"/>
          </p:cNvSpPr>
          <p:nvPr>
            <p:ph idx="1"/>
          </p:nvPr>
        </p:nvSpPr>
        <p:spPr>
          <a:xfrm>
            <a:off x="1295401" y="2612256"/>
            <a:ext cx="9601196" cy="3263612"/>
          </a:xfrm>
        </p:spPr>
        <p:txBody>
          <a:bodyPr>
            <a:normAutofit/>
          </a:bodyPr>
          <a:lstStyle/>
          <a:p>
            <a:r>
              <a:rPr lang="it-IT" sz="3200" dirty="0"/>
              <a:t>Gli alunni durante la giornata svolgono diverse attività individualmente o organizzati in gruppi di lavoro.</a:t>
            </a:r>
          </a:p>
          <a:p>
            <a:r>
              <a:rPr lang="it-IT" sz="3200" dirty="0"/>
              <a:t>Il metodo Montessori dà ampia possibilità di scelta delle attività, ma ciò </a:t>
            </a:r>
            <a:r>
              <a:rPr lang="it-IT" sz="3200" dirty="0">
                <a:solidFill>
                  <a:srgbClr val="FF0000"/>
                </a:solidFill>
              </a:rPr>
              <a:t>non significa anarchia</a:t>
            </a:r>
            <a:r>
              <a:rPr lang="it-IT" sz="3200" dirty="0"/>
              <a:t>: l’alunno è tenuto a svolgere il lavoro che ha scelto tra quelli proposti dagli insegnanti e si richiede costanza nel portarlo a termine.</a:t>
            </a:r>
          </a:p>
        </p:txBody>
      </p:sp>
    </p:spTree>
    <p:extLst>
      <p:ext uri="{BB962C8B-B14F-4D97-AF65-F5344CB8AC3E}">
        <p14:creationId xmlns:p14="http://schemas.microsoft.com/office/powerpoint/2010/main" val="332134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F5EF57-DBE2-5643-B078-EA865F74F1A3}"/>
              </a:ext>
            </a:extLst>
          </p:cNvPr>
          <p:cNvSpPr>
            <a:spLocks noGrp="1"/>
          </p:cNvSpPr>
          <p:nvPr>
            <p:ph type="title"/>
          </p:nvPr>
        </p:nvSpPr>
        <p:spPr>
          <a:xfrm>
            <a:off x="804421" y="796374"/>
            <a:ext cx="10583158" cy="880027"/>
          </a:xfrm>
        </p:spPr>
        <p:txBody>
          <a:bodyPr>
            <a:normAutofit/>
          </a:bodyPr>
          <a:lstStyle/>
          <a:p>
            <a:r>
              <a:rPr lang="it-IT">
                <a:solidFill>
                  <a:srgbClr val="FFFFFF"/>
                </a:solidFill>
              </a:rPr>
              <a:t>Il ruolo della famiglia</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C351116-4353-B04F-8486-327F19B5DEE9}"/>
              </a:ext>
            </a:extLst>
          </p:cNvPr>
          <p:cNvSpPr>
            <a:spLocks noGrp="1"/>
          </p:cNvSpPr>
          <p:nvPr>
            <p:ph idx="1"/>
          </p:nvPr>
        </p:nvSpPr>
        <p:spPr>
          <a:xfrm>
            <a:off x="1295401" y="2612256"/>
            <a:ext cx="9601196" cy="3263612"/>
          </a:xfrm>
        </p:spPr>
        <p:txBody>
          <a:bodyPr>
            <a:normAutofit fontScale="70000" lnSpcReduction="20000"/>
          </a:bodyPr>
          <a:lstStyle/>
          <a:p>
            <a:pPr marL="0" indent="0">
              <a:lnSpc>
                <a:spcPct val="120000"/>
              </a:lnSpc>
              <a:buNone/>
            </a:pPr>
            <a:r>
              <a:rPr lang="it-IT" sz="4000" dirty="0">
                <a:solidFill>
                  <a:schemeClr val="tx2"/>
                </a:solidFill>
              </a:rPr>
              <a:t>Il programma è dettato dal bambino che si ha di fronte: è lui che detta le fasi, i tempi, i ritmi, i contenuti. Per questo </a:t>
            </a:r>
            <a:r>
              <a:rPr lang="it-IT" sz="4000" dirty="0">
                <a:solidFill>
                  <a:srgbClr val="FF0000"/>
                </a:solidFill>
              </a:rPr>
              <a:t>gli adulti devono fare un grande sforzo e dare fiducia al bambino</a:t>
            </a:r>
            <a:r>
              <a:rPr lang="it-IT" sz="4000" dirty="0">
                <a:solidFill>
                  <a:schemeClr val="tx2"/>
                </a:solidFill>
              </a:rPr>
              <a:t>, perché lui è il costruttore del suo sapere, ricordandosi che ciò che il bambino costruisce con la propria azione si imprime nella memoria a lungo termine, ciò che l’adulto impone al bambino di imparare senza coinvolgerlo pienamente si imprime nella memoria a breve termine.</a:t>
            </a:r>
          </a:p>
          <a:p>
            <a:pPr marL="0" indent="0">
              <a:buNone/>
            </a:pPr>
            <a:endParaRPr lang="it-IT" sz="4300" dirty="0">
              <a:solidFill>
                <a:schemeClr val="tx2"/>
              </a:solidFill>
            </a:endParaRPr>
          </a:p>
        </p:txBody>
      </p:sp>
    </p:spTree>
    <p:extLst>
      <p:ext uri="{BB962C8B-B14F-4D97-AF65-F5344CB8AC3E}">
        <p14:creationId xmlns:p14="http://schemas.microsoft.com/office/powerpoint/2010/main" val="87724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AB5818-0663-294C-AC74-AC965EAD2BE8}"/>
              </a:ext>
            </a:extLst>
          </p:cNvPr>
          <p:cNvSpPr>
            <a:spLocks noGrp="1"/>
          </p:cNvSpPr>
          <p:nvPr>
            <p:ph type="title"/>
          </p:nvPr>
        </p:nvSpPr>
        <p:spPr>
          <a:xfrm>
            <a:off x="804421" y="796374"/>
            <a:ext cx="10583158" cy="880027"/>
          </a:xfrm>
        </p:spPr>
        <p:txBody>
          <a:bodyPr>
            <a:normAutofit/>
          </a:bodyPr>
          <a:lstStyle/>
          <a:p>
            <a:pPr>
              <a:lnSpc>
                <a:spcPct val="90000"/>
              </a:lnSpc>
            </a:pPr>
            <a:r>
              <a:rPr lang="it-IT" sz="3100">
                <a:solidFill>
                  <a:srgbClr val="FFFFFF"/>
                </a:solidFill>
              </a:rPr>
              <a:t>CHE COSA LASCIA UN PERCORSO MONTESSORIANO?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98F0A59-2352-FA4D-9849-EA472893451C}"/>
              </a:ext>
            </a:extLst>
          </p:cNvPr>
          <p:cNvSpPr>
            <a:spLocks noGrp="1"/>
          </p:cNvSpPr>
          <p:nvPr>
            <p:ph idx="1"/>
          </p:nvPr>
        </p:nvSpPr>
        <p:spPr>
          <a:xfrm>
            <a:off x="1295401" y="2612256"/>
            <a:ext cx="9601196" cy="3761112"/>
          </a:xfrm>
        </p:spPr>
        <p:txBody>
          <a:bodyPr>
            <a:noAutofit/>
          </a:bodyPr>
          <a:lstStyle/>
          <a:p>
            <a:pPr>
              <a:buFont typeface="Wingdings" pitchFamily="2" charset="2"/>
              <a:buChar char="Ø"/>
            </a:pPr>
            <a:r>
              <a:rPr lang="it-IT" sz="2800" dirty="0"/>
              <a:t>Un bambino che riesce a sviluppare le sue energie creative avrà poi la capacità di relazionarsi positivamente con il mondo circostante sviluppando quella sicurezza nelle proprie possibilità che lo renderà capace di adattarsi ad ogni ambiente.</a:t>
            </a:r>
          </a:p>
          <a:p>
            <a:pPr>
              <a:buFont typeface="Wingdings" pitchFamily="2" charset="2"/>
              <a:buChar char="Ø"/>
            </a:pPr>
            <a:r>
              <a:rPr lang="it-IT" sz="2800" dirty="0"/>
              <a:t>La finalità della scuola Montessori è di fare crescere un bambino che diventi un adulto il più possibile consapevole, indipendente, capace di improvvisare e usare le sue facoltà creative nel lavoro e nello studio come un individuo libero e dotato di spirito critico.</a:t>
            </a:r>
          </a:p>
        </p:txBody>
      </p:sp>
    </p:spTree>
    <p:extLst>
      <p:ext uri="{BB962C8B-B14F-4D97-AF65-F5344CB8AC3E}">
        <p14:creationId xmlns:p14="http://schemas.microsoft.com/office/powerpoint/2010/main" val="369913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96E3B3F-AC5C-6343-B82E-C6B5B122C46C}"/>
              </a:ext>
            </a:extLst>
          </p:cNvPr>
          <p:cNvSpPr>
            <a:spLocks noGrp="1"/>
          </p:cNvSpPr>
          <p:nvPr>
            <p:ph type="title"/>
          </p:nvPr>
        </p:nvSpPr>
        <p:spPr>
          <a:xfrm>
            <a:off x="804421" y="796374"/>
            <a:ext cx="10583158" cy="880027"/>
          </a:xfrm>
        </p:spPr>
        <p:txBody>
          <a:bodyPr>
            <a:normAutofit/>
          </a:bodyPr>
          <a:lstStyle/>
          <a:p>
            <a:r>
              <a:rPr lang="it-IT">
                <a:solidFill>
                  <a:srgbClr val="FFFFFF"/>
                </a:solidFill>
              </a:rPr>
              <a:t>...E DOPO?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9895E14-34E9-3A49-9CEE-79C1AACB7157}"/>
              </a:ext>
            </a:extLst>
          </p:cNvPr>
          <p:cNvSpPr>
            <a:spLocks noGrp="1"/>
          </p:cNvSpPr>
          <p:nvPr>
            <p:ph idx="1"/>
          </p:nvPr>
        </p:nvSpPr>
        <p:spPr>
          <a:xfrm>
            <a:off x="1295401" y="2612256"/>
            <a:ext cx="9601196" cy="3263612"/>
          </a:xfrm>
        </p:spPr>
        <p:txBody>
          <a:bodyPr>
            <a:normAutofit/>
          </a:bodyPr>
          <a:lstStyle/>
          <a:p>
            <a:pPr>
              <a:buFont typeface="Wingdings" pitchFamily="2" charset="2"/>
              <a:buChar char="Ø"/>
            </a:pPr>
            <a:r>
              <a:rPr lang="it-IT" sz="2800" dirty="0"/>
              <a:t>Abbiamo intervistato alcuni alunni che proprio l’anno scorso hanno concluso il percorso scolastico nelle classi Montessori dell’Istituto don Milani. </a:t>
            </a:r>
          </a:p>
          <a:p>
            <a:endParaRPr lang="it-IT" dirty="0"/>
          </a:p>
          <a:p>
            <a:pPr marL="0" indent="0">
              <a:buNone/>
            </a:pPr>
            <a:r>
              <a:rPr lang="it-IT" b="1" dirty="0">
                <a:solidFill>
                  <a:srgbClr val="FF0000"/>
                </a:solidFill>
              </a:rPr>
              <a:t>                                                 Domanda:</a:t>
            </a:r>
          </a:p>
          <a:p>
            <a:pPr marL="0" indent="0">
              <a:buNone/>
            </a:pPr>
            <a:r>
              <a:rPr lang="it-IT" b="1" dirty="0">
                <a:solidFill>
                  <a:srgbClr val="FF0000"/>
                </a:solidFill>
              </a:rPr>
              <a:t>            Che cosa hai portato con te del percorso montessoriano?</a:t>
            </a:r>
          </a:p>
        </p:txBody>
      </p:sp>
    </p:spTree>
    <p:extLst>
      <p:ext uri="{BB962C8B-B14F-4D97-AF65-F5344CB8AC3E}">
        <p14:creationId xmlns:p14="http://schemas.microsoft.com/office/powerpoint/2010/main" val="418585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olo 3">
            <a:extLst>
              <a:ext uri="{FF2B5EF4-FFF2-40B4-BE49-F238E27FC236}">
                <a16:creationId xmlns:a16="http://schemas.microsoft.com/office/drawing/2014/main" id="{0043EA68-7CAD-C647-826D-452678CC4F2C}"/>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4400" dirty="0">
                <a:solidFill>
                  <a:srgbClr val="FFFFFF"/>
                </a:solidFill>
              </a:rPr>
              <a:t>Le </a:t>
            </a:r>
            <a:br>
              <a:rPr lang="en-US" sz="4400" dirty="0">
                <a:solidFill>
                  <a:srgbClr val="FFFFFF"/>
                </a:solidFill>
              </a:rPr>
            </a:br>
            <a:r>
              <a:rPr lang="en-US" sz="4400" dirty="0" err="1">
                <a:solidFill>
                  <a:srgbClr val="FFFFFF"/>
                </a:solidFill>
              </a:rPr>
              <a:t>interviste</a:t>
            </a:r>
            <a:endParaRPr lang="en-US" sz="4400" dirty="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411DCAFB-7563-1C47-9CD0-1FB4287C7673}"/>
              </a:ext>
            </a:extLst>
          </p:cNvPr>
          <p:cNvSpPr>
            <a:spLocks noGrp="1"/>
          </p:cNvSpPr>
          <p:nvPr>
            <p:ph type="body" sz="half" idx="2"/>
          </p:nvPr>
        </p:nvSpPr>
        <p:spPr>
          <a:xfrm>
            <a:off x="5140934" y="469900"/>
            <a:ext cx="5953630" cy="5405968"/>
          </a:xfrm>
        </p:spPr>
        <p:txBody>
          <a:bodyPr vert="horz" lIns="91440" tIns="45720" rIns="91440" bIns="45720" rtlCol="0" anchor="ctr">
            <a:normAutofit/>
          </a:bodyPr>
          <a:lstStyle/>
          <a:p>
            <a:pPr algn="l"/>
            <a:r>
              <a:rPr lang="it-IT" sz="2400" dirty="0"/>
              <a:t>«Sono contenta di aver frequentato la prima classe Montessori, mi ha aiutato a diventare autonoma e a fare delle scelte... Gli insegnanti mi hanno aiutato ma dovevo essere io a capire quali fossero i miei punti di forza e anche i miei punti deboli». Faye</a:t>
            </a:r>
            <a:endParaRPr lang="en-US" sz="2400" dirty="0"/>
          </a:p>
        </p:txBody>
      </p:sp>
    </p:spTree>
    <p:extLst>
      <p:ext uri="{BB962C8B-B14F-4D97-AF65-F5344CB8AC3E}">
        <p14:creationId xmlns:p14="http://schemas.microsoft.com/office/powerpoint/2010/main" val="163172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26EFE9-4DF7-A941-B1F8-06682E5F6890}"/>
              </a:ext>
            </a:extLst>
          </p:cNvPr>
          <p:cNvSpPr>
            <a:spLocks noGrp="1"/>
          </p:cNvSpPr>
          <p:nvPr>
            <p:ph type="title"/>
          </p:nvPr>
        </p:nvSpPr>
        <p:spPr>
          <a:xfrm>
            <a:off x="804421" y="796374"/>
            <a:ext cx="10583158" cy="880027"/>
          </a:xfrm>
        </p:spPr>
        <p:txBody>
          <a:bodyPr>
            <a:normAutofit/>
          </a:bodyPr>
          <a:lstStyle/>
          <a:p>
            <a:r>
              <a:rPr lang="it-IT">
                <a:solidFill>
                  <a:srgbClr val="FFFFFF"/>
                </a:solidFill>
              </a:rPr>
              <a:t>La sezione Montessori oggi</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23ACC7F-6D73-304C-B783-4722752C1CD3}"/>
              </a:ext>
            </a:extLst>
          </p:cNvPr>
          <p:cNvSpPr>
            <a:spLocks noGrp="1"/>
          </p:cNvSpPr>
          <p:nvPr>
            <p:ph idx="1"/>
          </p:nvPr>
        </p:nvSpPr>
        <p:spPr>
          <a:xfrm>
            <a:off x="1295401" y="2612256"/>
            <a:ext cx="9601196" cy="3263612"/>
          </a:xfrm>
        </p:spPr>
        <p:txBody>
          <a:bodyPr>
            <a:normAutofit/>
          </a:bodyPr>
          <a:lstStyle/>
          <a:p>
            <a:r>
              <a:rPr lang="it-IT" dirty="0"/>
              <a:t>La sezione nasce nel 2016, al momento sono presenti cinque classi, dalla prima alla quinta.</a:t>
            </a:r>
          </a:p>
          <a:p>
            <a:r>
              <a:rPr lang="it-IT" dirty="0"/>
              <a:t>Dall’anno scolastico in corso il corpo docente è costituito da cinque insegnanti di ruolo in possesso del titolo di specializzazione 6/11 anni e da cinque docenti che, a seguito dell’interesse mostrato nei confronti dell’ideologia montessoriana, hanno espresso il desiderio di formarsi e sono ad oggi in fase di formazione.</a:t>
            </a:r>
          </a:p>
        </p:txBody>
      </p:sp>
    </p:spTree>
    <p:extLst>
      <p:ext uri="{BB962C8B-B14F-4D97-AF65-F5344CB8AC3E}">
        <p14:creationId xmlns:p14="http://schemas.microsoft.com/office/powerpoint/2010/main" val="365296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olo 3">
            <a:extLst>
              <a:ext uri="{FF2B5EF4-FFF2-40B4-BE49-F238E27FC236}">
                <a16:creationId xmlns:a16="http://schemas.microsoft.com/office/drawing/2014/main" id="{0043EA68-7CAD-C647-826D-452678CC4F2C}"/>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4400" dirty="0">
                <a:solidFill>
                  <a:srgbClr val="FFFFFF"/>
                </a:solidFill>
              </a:rPr>
              <a:t>Le </a:t>
            </a:r>
            <a:br>
              <a:rPr lang="en-US" sz="4400" dirty="0">
                <a:solidFill>
                  <a:srgbClr val="FFFFFF"/>
                </a:solidFill>
              </a:rPr>
            </a:br>
            <a:r>
              <a:rPr lang="en-US" sz="4400" dirty="0" err="1">
                <a:solidFill>
                  <a:srgbClr val="FFFFFF"/>
                </a:solidFill>
              </a:rPr>
              <a:t>interviste</a:t>
            </a:r>
            <a:endParaRPr lang="en-US" sz="4400" dirty="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411DCAFB-7563-1C47-9CD0-1FB4287C7673}"/>
              </a:ext>
            </a:extLst>
          </p:cNvPr>
          <p:cNvSpPr>
            <a:spLocks noGrp="1"/>
          </p:cNvSpPr>
          <p:nvPr>
            <p:ph type="body" sz="half" idx="2"/>
          </p:nvPr>
        </p:nvSpPr>
        <p:spPr>
          <a:xfrm>
            <a:off x="5140934" y="469900"/>
            <a:ext cx="5953630" cy="5405968"/>
          </a:xfrm>
        </p:spPr>
        <p:txBody>
          <a:bodyPr vert="horz" lIns="91440" tIns="45720" rIns="91440" bIns="45720" rtlCol="0" anchor="ctr">
            <a:normAutofit/>
          </a:bodyPr>
          <a:lstStyle/>
          <a:p>
            <a:pPr algn="l"/>
            <a:r>
              <a:rPr lang="it-IT" sz="2800" dirty="0"/>
              <a:t>«Ho imparato a essere sicura di me stessa e questo mi ha aiutato nell’affrontare verifiche e interrogazioni che ora sto superando con serenità». Beatrice</a:t>
            </a:r>
            <a:endParaRPr lang="en-US" sz="2800" dirty="0"/>
          </a:p>
        </p:txBody>
      </p:sp>
    </p:spTree>
    <p:extLst>
      <p:ext uri="{BB962C8B-B14F-4D97-AF65-F5344CB8AC3E}">
        <p14:creationId xmlns:p14="http://schemas.microsoft.com/office/powerpoint/2010/main" val="66466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olo 3">
            <a:extLst>
              <a:ext uri="{FF2B5EF4-FFF2-40B4-BE49-F238E27FC236}">
                <a16:creationId xmlns:a16="http://schemas.microsoft.com/office/drawing/2014/main" id="{0043EA68-7CAD-C647-826D-452678CC4F2C}"/>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4400" dirty="0">
                <a:solidFill>
                  <a:srgbClr val="FFFFFF"/>
                </a:solidFill>
              </a:rPr>
              <a:t>Le </a:t>
            </a:r>
            <a:br>
              <a:rPr lang="en-US" sz="4400" dirty="0">
                <a:solidFill>
                  <a:srgbClr val="FFFFFF"/>
                </a:solidFill>
              </a:rPr>
            </a:br>
            <a:r>
              <a:rPr lang="en-US" sz="4400" dirty="0" err="1">
                <a:solidFill>
                  <a:srgbClr val="FFFFFF"/>
                </a:solidFill>
              </a:rPr>
              <a:t>interviste</a:t>
            </a:r>
            <a:endParaRPr lang="en-US" sz="4400" dirty="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411DCAFB-7563-1C47-9CD0-1FB4287C7673}"/>
              </a:ext>
            </a:extLst>
          </p:cNvPr>
          <p:cNvSpPr>
            <a:spLocks noGrp="1"/>
          </p:cNvSpPr>
          <p:nvPr>
            <p:ph type="body" sz="half" idx="2"/>
          </p:nvPr>
        </p:nvSpPr>
        <p:spPr>
          <a:xfrm>
            <a:off x="5140934" y="469900"/>
            <a:ext cx="5953630" cy="5405968"/>
          </a:xfrm>
        </p:spPr>
        <p:txBody>
          <a:bodyPr vert="horz" lIns="91440" tIns="45720" rIns="91440" bIns="45720" rtlCol="0" anchor="ctr">
            <a:normAutofit/>
          </a:bodyPr>
          <a:lstStyle/>
          <a:p>
            <a:pPr algn="l"/>
            <a:r>
              <a:rPr lang="it-IT" sz="2800" dirty="0"/>
              <a:t>«La scuola primaria che ho frequentato mi ha insegnato ad essere calma nei momenti più complicati, a non fare le cose di fretta ma a fermarmi e a riflettere». Maria Sole</a:t>
            </a:r>
            <a:endParaRPr lang="en-US" sz="2800" dirty="0"/>
          </a:p>
        </p:txBody>
      </p:sp>
    </p:spTree>
    <p:extLst>
      <p:ext uri="{BB962C8B-B14F-4D97-AF65-F5344CB8AC3E}">
        <p14:creationId xmlns:p14="http://schemas.microsoft.com/office/powerpoint/2010/main" val="91464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olo 3">
            <a:extLst>
              <a:ext uri="{FF2B5EF4-FFF2-40B4-BE49-F238E27FC236}">
                <a16:creationId xmlns:a16="http://schemas.microsoft.com/office/drawing/2014/main" id="{0043EA68-7CAD-C647-826D-452678CC4F2C}"/>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4400" dirty="0">
                <a:solidFill>
                  <a:srgbClr val="FFFFFF"/>
                </a:solidFill>
              </a:rPr>
              <a:t>Le </a:t>
            </a:r>
            <a:br>
              <a:rPr lang="en-US" sz="4400" dirty="0">
                <a:solidFill>
                  <a:srgbClr val="FFFFFF"/>
                </a:solidFill>
              </a:rPr>
            </a:br>
            <a:r>
              <a:rPr lang="en-US" sz="4400" dirty="0" err="1">
                <a:solidFill>
                  <a:srgbClr val="FFFFFF"/>
                </a:solidFill>
              </a:rPr>
              <a:t>interviste</a:t>
            </a:r>
            <a:endParaRPr lang="en-US" sz="4400" dirty="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411DCAFB-7563-1C47-9CD0-1FB4287C7673}"/>
              </a:ext>
            </a:extLst>
          </p:cNvPr>
          <p:cNvSpPr>
            <a:spLocks noGrp="1"/>
          </p:cNvSpPr>
          <p:nvPr>
            <p:ph type="body" sz="half" idx="2"/>
          </p:nvPr>
        </p:nvSpPr>
        <p:spPr>
          <a:xfrm>
            <a:off x="5140934" y="469900"/>
            <a:ext cx="5953630" cy="5405968"/>
          </a:xfrm>
        </p:spPr>
        <p:txBody>
          <a:bodyPr vert="horz" lIns="91440" tIns="45720" rIns="91440" bIns="45720" rtlCol="0" anchor="ctr">
            <a:normAutofit/>
          </a:bodyPr>
          <a:lstStyle/>
          <a:p>
            <a:pPr algn="l"/>
            <a:r>
              <a:rPr lang="it-IT" sz="2800" dirty="0"/>
              <a:t>«Non so cosa mi ha insegnato il metodo Montessori, perché non ne ho conosciuto altri ma so che vado sereno a scuola e che anche se non amo i compiti mi piace lavorare. Mi piace farlo senza stress, senza pensare al voto e provando a divertirmi, magari con qualche battuta perché mi piace stare fuori dagli schemi». Pietro</a:t>
            </a:r>
            <a:endParaRPr lang="en-US" sz="2800" dirty="0"/>
          </a:p>
        </p:txBody>
      </p:sp>
    </p:spTree>
    <p:extLst>
      <p:ext uri="{BB962C8B-B14F-4D97-AF65-F5344CB8AC3E}">
        <p14:creationId xmlns:p14="http://schemas.microsoft.com/office/powerpoint/2010/main" val="230371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BCA10A7-EA59-9348-B510-43B6A0AB8214}"/>
              </a:ext>
            </a:extLst>
          </p:cNvPr>
          <p:cNvSpPr>
            <a:spLocks noGrp="1"/>
          </p:cNvSpPr>
          <p:nvPr>
            <p:ph type="title"/>
          </p:nvPr>
        </p:nvSpPr>
        <p:spPr>
          <a:xfrm>
            <a:off x="804421" y="796374"/>
            <a:ext cx="10583158" cy="880027"/>
          </a:xfrm>
        </p:spPr>
        <p:txBody>
          <a:bodyPr>
            <a:normAutofit/>
          </a:bodyPr>
          <a:lstStyle/>
          <a:p>
            <a:pPr>
              <a:lnSpc>
                <a:spcPct val="90000"/>
              </a:lnSpc>
            </a:pPr>
            <a:r>
              <a:rPr lang="it-IT" sz="2800">
                <a:solidFill>
                  <a:srgbClr val="FFFFFF"/>
                </a:solidFill>
              </a:rPr>
              <a:t>E dopo? </a:t>
            </a:r>
            <a:br>
              <a:rPr lang="it-IT" sz="2800">
                <a:solidFill>
                  <a:srgbClr val="FFFFFF"/>
                </a:solidFill>
              </a:rPr>
            </a:br>
            <a:r>
              <a:rPr lang="it-IT" sz="2800">
                <a:solidFill>
                  <a:srgbClr val="FFFFFF"/>
                </a:solidFill>
              </a:rPr>
              <a:t>L’ingresso alla scuola secondaria di primo grado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2D61AE2-1506-D946-972A-D04BB1326440}"/>
              </a:ext>
            </a:extLst>
          </p:cNvPr>
          <p:cNvSpPr>
            <a:spLocks noGrp="1"/>
          </p:cNvSpPr>
          <p:nvPr>
            <p:ph idx="1"/>
          </p:nvPr>
        </p:nvSpPr>
        <p:spPr>
          <a:xfrm>
            <a:off x="1295401" y="2612256"/>
            <a:ext cx="9601196" cy="3263612"/>
          </a:xfrm>
        </p:spPr>
        <p:txBody>
          <a:bodyPr>
            <a:normAutofit/>
          </a:bodyPr>
          <a:lstStyle/>
          <a:p>
            <a:r>
              <a:rPr lang="it-IT" dirty="0"/>
              <a:t>Metodo Montessori e modello Senza Zaino rappresentano una nuova realtà sul territorio ed è inevitabile porsi delle domande, nutrire dubbi e perplessità sul proseguo del percorso scolastico che, al momento, non prevede alcuna continuità alla scuola secondaria di Vimercate.</a:t>
            </a:r>
          </a:p>
          <a:p>
            <a:r>
              <a:rPr lang="it-IT" dirty="0"/>
              <a:t>Abbiamo raccolto testimonianze delle famiglie e degli alunni ma cosa ancora più importante ci è parso corretto chiedere direttamente ai professori che  si sono espressi provando a sintetizzare i principali punti di forza e di debolezza riscontrati.</a:t>
            </a:r>
          </a:p>
          <a:p>
            <a:pPr marL="0" indent="0">
              <a:buNone/>
            </a:pPr>
            <a:endParaRPr lang="it-IT" dirty="0"/>
          </a:p>
        </p:txBody>
      </p:sp>
    </p:spTree>
    <p:extLst>
      <p:ext uri="{BB962C8B-B14F-4D97-AF65-F5344CB8AC3E}">
        <p14:creationId xmlns:p14="http://schemas.microsoft.com/office/powerpoint/2010/main" val="141630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BC40237B-8254-5346-A1C2-8265B233B714}"/>
              </a:ext>
            </a:extLst>
          </p:cNvPr>
          <p:cNvSpPr>
            <a:spLocks noGrp="1"/>
          </p:cNvSpPr>
          <p:nvPr>
            <p:ph type="title"/>
          </p:nvPr>
        </p:nvSpPr>
        <p:spPr>
          <a:xfrm>
            <a:off x="952108" y="954756"/>
            <a:ext cx="2730414" cy="4946003"/>
          </a:xfrm>
        </p:spPr>
        <p:txBody>
          <a:bodyPr>
            <a:normAutofit/>
          </a:bodyPr>
          <a:lstStyle/>
          <a:p>
            <a:r>
              <a:rPr lang="it-IT" sz="4100" dirty="0">
                <a:solidFill>
                  <a:srgbClr val="FFFFFF"/>
                </a:solidFill>
              </a:rPr>
              <a:t>Verso la scuola secondaria... il valore aggiunto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615171B-4959-6B4B-9AEF-31D0AF1BF81B}"/>
              </a:ext>
            </a:extLst>
          </p:cNvPr>
          <p:cNvSpPr>
            <a:spLocks noGrp="1"/>
          </p:cNvSpPr>
          <p:nvPr>
            <p:ph idx="1"/>
          </p:nvPr>
        </p:nvSpPr>
        <p:spPr>
          <a:xfrm>
            <a:off x="5140934" y="469900"/>
            <a:ext cx="5953630" cy="5405968"/>
          </a:xfrm>
        </p:spPr>
        <p:txBody>
          <a:bodyPr anchor="ctr">
            <a:normAutofit/>
          </a:bodyPr>
          <a:lstStyle/>
          <a:p>
            <a:pPr>
              <a:buFont typeface="Wingdings" pitchFamily="2" charset="2"/>
              <a:buChar char="ü"/>
            </a:pPr>
            <a:r>
              <a:rPr lang="it-IT" dirty="0"/>
              <a:t>Ot</a:t>
            </a:r>
            <a:r>
              <a:rPr lang="it-IT" b="0" i="0" dirty="0">
                <a:effectLst/>
              </a:rPr>
              <a:t>time competenze di  base in chiave di cittadinanza (spirito di iniziativa, problem solving, autonomia nella pianificazione delle attività, comunicare e comprendere, individuare collegamenti e relazioni, rielaborare l'informazione)</a:t>
            </a:r>
          </a:p>
          <a:p>
            <a:pPr>
              <a:buFont typeface="Wingdings" pitchFamily="2" charset="2"/>
              <a:buChar char="ü"/>
            </a:pPr>
            <a:r>
              <a:rPr lang="it-IT" b="0" i="0" dirty="0">
                <a:effectLst/>
              </a:rPr>
              <a:t>Atteggiamento positivo nei confronti della scuola, ragazzi curiosi e partecipi. </a:t>
            </a:r>
            <a:endParaRPr lang="it-IT" dirty="0"/>
          </a:p>
          <a:p>
            <a:pPr marL="0" indent="0">
              <a:buNone/>
            </a:pPr>
            <a:endParaRPr lang="it-IT" dirty="0"/>
          </a:p>
        </p:txBody>
      </p:sp>
    </p:spTree>
    <p:extLst>
      <p:ext uri="{BB962C8B-B14F-4D97-AF65-F5344CB8AC3E}">
        <p14:creationId xmlns:p14="http://schemas.microsoft.com/office/powerpoint/2010/main" val="274886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491F63DA-AAB0-6648-BB08-E5210328375A}"/>
              </a:ext>
            </a:extLst>
          </p:cNvPr>
          <p:cNvSpPr>
            <a:spLocks noGrp="1"/>
          </p:cNvSpPr>
          <p:nvPr>
            <p:ph type="title"/>
          </p:nvPr>
        </p:nvSpPr>
        <p:spPr>
          <a:xfrm>
            <a:off x="952108" y="954756"/>
            <a:ext cx="2730414" cy="4946003"/>
          </a:xfrm>
        </p:spPr>
        <p:txBody>
          <a:bodyPr>
            <a:normAutofit/>
          </a:bodyPr>
          <a:lstStyle/>
          <a:p>
            <a:r>
              <a:rPr lang="it-IT" sz="3400">
                <a:solidFill>
                  <a:srgbClr val="FFFFFF"/>
                </a:solidFill>
              </a:rPr>
              <a:t>Caratteristiche del metodo Montessori</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C2D46BD-723E-7246-A3D7-71FFB1D06B57}"/>
              </a:ext>
            </a:extLst>
          </p:cNvPr>
          <p:cNvSpPr>
            <a:spLocks noGrp="1"/>
          </p:cNvSpPr>
          <p:nvPr>
            <p:ph idx="1"/>
          </p:nvPr>
        </p:nvSpPr>
        <p:spPr>
          <a:xfrm>
            <a:off x="5140934" y="469900"/>
            <a:ext cx="5953630" cy="5405968"/>
          </a:xfrm>
        </p:spPr>
        <p:txBody>
          <a:bodyPr anchor="ctr">
            <a:normAutofit/>
          </a:bodyPr>
          <a:lstStyle/>
          <a:p>
            <a:pPr marL="0" indent="0">
              <a:buNone/>
            </a:pPr>
            <a:r>
              <a:rPr lang="it-IT" sz="2800" dirty="0"/>
              <a:t>Maria Montessori scrive che ogni bambino possiede fin dalla nascita delle potenzialità che sono riconosciute nella Casa dei Bambini e nella scuola primaria dove vengono individuate e coltivate con rispetto.</a:t>
            </a:r>
          </a:p>
          <a:p>
            <a:pPr marL="0" indent="0">
              <a:buNone/>
            </a:pPr>
            <a:r>
              <a:rPr lang="it-IT" sz="2800" dirty="0"/>
              <a:t>In una situazione ottimale i due ordini di scuola non sono distinti ma sono la continuazione dell’identico fatto. Nel caso specifico della nostra realtà il percorso </a:t>
            </a:r>
            <a:r>
              <a:rPr lang="it-IT" sz="2800" dirty="0">
                <a:solidFill>
                  <a:srgbClr val="FF0000"/>
                </a:solidFill>
              </a:rPr>
              <a:t>non può iniziare prima dei 6 anni </a:t>
            </a:r>
            <a:r>
              <a:rPr lang="it-IT" sz="2800" dirty="0"/>
              <a:t>ma ciò non cambia gli intenti.</a:t>
            </a:r>
          </a:p>
        </p:txBody>
      </p:sp>
    </p:spTree>
    <p:extLst>
      <p:ext uri="{BB962C8B-B14F-4D97-AF65-F5344CB8AC3E}">
        <p14:creationId xmlns:p14="http://schemas.microsoft.com/office/powerpoint/2010/main" val="202012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429C3E-7117-4B41-8AFF-73A532A21034}"/>
              </a:ext>
            </a:extLst>
          </p:cNvPr>
          <p:cNvPicPr>
            <a:picLocks noChangeAspect="1"/>
          </p:cNvPicPr>
          <p:nvPr/>
        </p:nvPicPr>
        <p:blipFill rotWithShape="1">
          <a:blip r:embed="rId4">
            <a:alphaModFix amt="50000"/>
          </a:blip>
          <a:srcRect/>
          <a:stretch/>
        </p:blipFill>
        <p:spPr>
          <a:xfrm>
            <a:off x="20" y="10"/>
            <a:ext cx="12191980" cy="6857990"/>
          </a:xfrm>
          <a:prstGeom prst="rect">
            <a:avLst/>
          </a:prstGeom>
        </p:spPr>
      </p:pic>
      <p:sp>
        <p:nvSpPr>
          <p:cNvPr id="2" name="Titolo 1">
            <a:extLst>
              <a:ext uri="{FF2B5EF4-FFF2-40B4-BE49-F238E27FC236}">
                <a16:creationId xmlns:a16="http://schemas.microsoft.com/office/drawing/2014/main" id="{401174BA-3754-5548-A475-4E7A8F0FD011}"/>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rgbClr val="FFFFFF"/>
                </a:solidFill>
              </a:rPr>
              <a:t>IL TEMPO DI CIASCUNO</a:t>
            </a:r>
          </a:p>
        </p:txBody>
      </p:sp>
      <p:sp>
        <p:nvSpPr>
          <p:cNvPr id="3" name="Segnaposto contenuto 2">
            <a:extLst>
              <a:ext uri="{FF2B5EF4-FFF2-40B4-BE49-F238E27FC236}">
                <a16:creationId xmlns:a16="http://schemas.microsoft.com/office/drawing/2014/main" id="{C87E149E-FF34-594A-9C4B-868D2F53F8B7}"/>
              </a:ext>
            </a:extLst>
          </p:cNvPr>
          <p:cNvSpPr>
            <a:spLocks noGrp="1"/>
          </p:cNvSpPr>
          <p:nvPr>
            <p:ph idx="1"/>
          </p:nvPr>
        </p:nvSpPr>
        <p:spPr>
          <a:xfrm>
            <a:off x="2692398" y="3657597"/>
            <a:ext cx="6815669" cy="902972"/>
          </a:xfrm>
        </p:spPr>
        <p:txBody>
          <a:bodyPr vert="horz" lIns="91440" tIns="45720" rIns="91440" bIns="45720" rtlCol="0" anchor="t">
            <a:normAutofit/>
          </a:bodyPr>
          <a:lstStyle/>
          <a:p>
            <a:pPr marL="0" indent="0" algn="ctr">
              <a:buNone/>
            </a:pPr>
            <a:r>
              <a:rPr lang="en-US" sz="2100" dirty="0">
                <a:solidFill>
                  <a:srgbClr val="FFFFFF"/>
                </a:solidFill>
              </a:rPr>
              <a:t>“</a:t>
            </a:r>
            <a:r>
              <a:rPr lang="en-US" sz="2100" b="1" dirty="0">
                <a:solidFill>
                  <a:schemeClr val="tx1"/>
                </a:solidFill>
              </a:rPr>
              <a:t>Ogni bambino ha il suo tempo e apprende in base a quella sensibilità che gli è propria, unica e irripetibile”</a:t>
            </a:r>
          </a:p>
        </p:txBody>
      </p:sp>
      <p:cxnSp>
        <p:nvCxnSpPr>
          <p:cNvPr id="19" name="Straight Connector 18">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755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FE148A4-3A55-A34A-8C5B-7745B5AD9FF6}"/>
              </a:ext>
            </a:extLst>
          </p:cNvPr>
          <p:cNvSpPr>
            <a:spLocks noGrp="1"/>
          </p:cNvSpPr>
          <p:nvPr>
            <p:ph type="title"/>
          </p:nvPr>
        </p:nvSpPr>
        <p:spPr>
          <a:xfrm>
            <a:off x="804421" y="796374"/>
            <a:ext cx="10583158" cy="880027"/>
          </a:xfrm>
        </p:spPr>
        <p:txBody>
          <a:bodyPr>
            <a:normAutofit/>
          </a:bodyPr>
          <a:lstStyle/>
          <a:p>
            <a:r>
              <a:rPr lang="it-IT">
                <a:solidFill>
                  <a:srgbClr val="FFFFFF"/>
                </a:solidFill>
              </a:rPr>
              <a:t>IL TEMPO DI CIASCUNO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4AD03B6-F227-8C43-A01E-D9A905339452}"/>
              </a:ext>
            </a:extLst>
          </p:cNvPr>
          <p:cNvSpPr>
            <a:spLocks noGrp="1"/>
          </p:cNvSpPr>
          <p:nvPr>
            <p:ph idx="1"/>
          </p:nvPr>
        </p:nvSpPr>
        <p:spPr>
          <a:xfrm>
            <a:off x="1295401" y="2612256"/>
            <a:ext cx="9601196" cy="3263612"/>
          </a:xfrm>
        </p:spPr>
        <p:txBody>
          <a:bodyPr>
            <a:noAutofit/>
          </a:bodyPr>
          <a:lstStyle/>
          <a:p>
            <a:r>
              <a:rPr lang="it-IT" dirty="0"/>
              <a:t>Tutta gli scritti di M Montessori parlano di tempo, ritmo e tempi del bambino: la pazienza, la lentezza, l’andare piano, con calma... Oggi hanno spesso significati negativi, mentre invece con i bambini non bisognerebbe mai avere fretta e mai invadere i loro tempi.</a:t>
            </a:r>
          </a:p>
          <a:p>
            <a:pPr>
              <a:buFont typeface="Wingdings" pitchFamily="2" charset="2"/>
              <a:buChar char="Ø"/>
            </a:pPr>
            <a:r>
              <a:rPr lang="it-IT" b="1" dirty="0"/>
              <a:t>Attenzione</a:t>
            </a:r>
            <a:r>
              <a:rPr lang="it-IT" dirty="0"/>
              <a:t>: questo non significa che si aspetti passivamente che il bambino compia il suo percorso, l’insegnante attenta si preoccuperà di accompagnare il percorso individuale che ha dei tempi </a:t>
            </a:r>
            <a:r>
              <a:rPr lang="it-IT" dirty="0">
                <a:solidFill>
                  <a:srgbClr val="FF0000"/>
                </a:solidFill>
              </a:rPr>
              <a:t>fisiologici</a:t>
            </a:r>
            <a:r>
              <a:rPr lang="it-IT" dirty="0"/>
              <a:t> che vanno rispettati. </a:t>
            </a:r>
          </a:p>
        </p:txBody>
      </p:sp>
    </p:spTree>
    <p:extLst>
      <p:ext uri="{BB962C8B-B14F-4D97-AF65-F5344CB8AC3E}">
        <p14:creationId xmlns:p14="http://schemas.microsoft.com/office/powerpoint/2010/main" val="30538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88C38F67-B1F3-7649-899F-83FD6B020062}"/>
              </a:ext>
            </a:extLst>
          </p:cNvPr>
          <p:cNvSpPr>
            <a:spLocks noGrp="1"/>
          </p:cNvSpPr>
          <p:nvPr>
            <p:ph type="title"/>
          </p:nvPr>
        </p:nvSpPr>
        <p:spPr>
          <a:xfrm>
            <a:off x="952108" y="954756"/>
            <a:ext cx="2730414" cy="4946003"/>
          </a:xfrm>
        </p:spPr>
        <p:txBody>
          <a:bodyPr>
            <a:normAutofit/>
          </a:bodyPr>
          <a:lstStyle/>
          <a:p>
            <a:r>
              <a:rPr lang="it-IT" sz="3700">
                <a:solidFill>
                  <a:srgbClr val="FFFFFF"/>
                </a:solidFill>
              </a:rPr>
              <a:t>AMBIENTE E MATERIALI SPECIFICI</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D48934B3-AD71-2542-9419-80F63621D523}"/>
              </a:ext>
            </a:extLst>
          </p:cNvPr>
          <p:cNvSpPr>
            <a:spLocks noGrp="1"/>
          </p:cNvSpPr>
          <p:nvPr>
            <p:ph idx="1"/>
          </p:nvPr>
        </p:nvSpPr>
        <p:spPr>
          <a:xfrm>
            <a:off x="5140934" y="469900"/>
            <a:ext cx="5953630" cy="5405968"/>
          </a:xfrm>
        </p:spPr>
        <p:txBody>
          <a:bodyPr anchor="ctr">
            <a:normAutofit/>
          </a:bodyPr>
          <a:lstStyle/>
          <a:p>
            <a:pPr marL="0" indent="0">
              <a:buNone/>
            </a:pPr>
            <a:r>
              <a:rPr lang="it-IT" dirty="0"/>
              <a:t>«ATTRAVERSO UN’ATTIVITA’ CHE PROMUOVE, IN UN LUOGO RACCOLTO LA CONCENTRAZIONE, IL CARATTERE SI FORMA E LA CREAZIONE DELL’INDIVIDUO SI COMPIE» La MENTE DEL BAMBINO</a:t>
            </a:r>
          </a:p>
        </p:txBody>
      </p:sp>
    </p:spTree>
    <p:extLst>
      <p:ext uri="{BB962C8B-B14F-4D97-AF65-F5344CB8AC3E}">
        <p14:creationId xmlns:p14="http://schemas.microsoft.com/office/powerpoint/2010/main" val="307810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EC9FBFA1-CE40-9045-88FC-BA071ADA9F21}"/>
              </a:ext>
            </a:extLst>
          </p:cNvPr>
          <p:cNvSpPr>
            <a:spLocks noGrp="1"/>
          </p:cNvSpPr>
          <p:nvPr>
            <p:ph type="title"/>
          </p:nvPr>
        </p:nvSpPr>
        <p:spPr>
          <a:xfrm>
            <a:off x="952108" y="954756"/>
            <a:ext cx="2730414" cy="4946003"/>
          </a:xfrm>
        </p:spPr>
        <p:txBody>
          <a:bodyPr>
            <a:normAutofit/>
          </a:bodyPr>
          <a:lstStyle/>
          <a:p>
            <a:r>
              <a:rPr lang="it-IT">
                <a:solidFill>
                  <a:srgbClr val="FFFFFF"/>
                </a:solidFill>
              </a:rPr>
              <a:t>Ambiente e materiali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42E3B1E-CA97-974B-BBDB-9C9E297BA396}"/>
              </a:ext>
            </a:extLst>
          </p:cNvPr>
          <p:cNvSpPr>
            <a:spLocks noGrp="1"/>
          </p:cNvSpPr>
          <p:nvPr>
            <p:ph idx="1"/>
          </p:nvPr>
        </p:nvSpPr>
        <p:spPr>
          <a:xfrm>
            <a:off x="5140934" y="469900"/>
            <a:ext cx="5953630" cy="5405968"/>
          </a:xfrm>
        </p:spPr>
        <p:txBody>
          <a:bodyPr anchor="ctr">
            <a:normAutofit/>
          </a:bodyPr>
          <a:lstStyle/>
          <a:p>
            <a:r>
              <a:rPr lang="it-IT" sz="2800" dirty="0"/>
              <a:t>Una delle finalità del processo educativo è lo studio delle condizioni necessarie per lo sviluppo delle attività spontanee dell’individuo, è l’arte di suscitare gioia ed entusiasmo per il lavoro... L’adulto, dunque, crea per il bambino un ambiente stimolante per aiutarlo ad autoeducarsi, in cui  possa agire scoprendo e indirizzando le sue energie vitali ad acquisire quell’autonomia che poi gli permetterà di fare da solo.</a:t>
            </a:r>
          </a:p>
        </p:txBody>
      </p:sp>
    </p:spTree>
    <p:extLst>
      <p:ext uri="{BB962C8B-B14F-4D97-AF65-F5344CB8AC3E}">
        <p14:creationId xmlns:p14="http://schemas.microsoft.com/office/powerpoint/2010/main" val="284769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954214-8753-9544-BFF1-F37C5F892000}"/>
              </a:ext>
            </a:extLst>
          </p:cNvPr>
          <p:cNvSpPr>
            <a:spLocks noGrp="1"/>
          </p:cNvSpPr>
          <p:nvPr>
            <p:ph type="title"/>
          </p:nvPr>
        </p:nvSpPr>
        <p:spPr>
          <a:xfrm>
            <a:off x="804421" y="796374"/>
            <a:ext cx="10583158" cy="880027"/>
          </a:xfrm>
        </p:spPr>
        <p:txBody>
          <a:bodyPr>
            <a:normAutofit/>
          </a:bodyPr>
          <a:lstStyle/>
          <a:p>
            <a:r>
              <a:rPr lang="it-IT">
                <a:solidFill>
                  <a:srgbClr val="FFFFFF"/>
                </a:solidFill>
              </a:rPr>
              <a:t>Ambiente e materiali</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6B5D5B7-C4AF-0D4B-B440-9A9AB2C310A0}"/>
              </a:ext>
            </a:extLst>
          </p:cNvPr>
          <p:cNvSpPr>
            <a:spLocks noGrp="1"/>
          </p:cNvSpPr>
          <p:nvPr>
            <p:ph idx="1"/>
          </p:nvPr>
        </p:nvSpPr>
        <p:spPr>
          <a:xfrm>
            <a:off x="1295401" y="2612256"/>
            <a:ext cx="9601196" cy="3263612"/>
          </a:xfrm>
        </p:spPr>
        <p:txBody>
          <a:bodyPr>
            <a:normAutofit/>
          </a:bodyPr>
          <a:lstStyle/>
          <a:p>
            <a:r>
              <a:rPr lang="it-IT" dirty="0"/>
              <a:t>La specificità del metodo deriva dalla forte </a:t>
            </a:r>
            <a:r>
              <a:rPr lang="it-IT" dirty="0">
                <a:solidFill>
                  <a:srgbClr val="FF0000"/>
                </a:solidFill>
              </a:rPr>
              <a:t>impronta scientifica </a:t>
            </a:r>
            <a:r>
              <a:rPr lang="it-IT" dirty="0"/>
              <a:t>che lo caratterizza, ampiamente riscontrabile nel materiale specifico utilizzato nelle nostre classi.</a:t>
            </a:r>
          </a:p>
          <a:p>
            <a:r>
              <a:rPr lang="it-IT" dirty="0"/>
              <a:t>Il materiale Montessori, che è </a:t>
            </a:r>
            <a:r>
              <a:rPr lang="it-IT" dirty="0">
                <a:solidFill>
                  <a:srgbClr val="FF0000"/>
                </a:solidFill>
              </a:rPr>
              <a:t>astrazione materializzata </a:t>
            </a:r>
            <a:r>
              <a:rPr lang="it-IT" dirty="0">
                <a:solidFill>
                  <a:schemeClr val="tx1"/>
                </a:solidFill>
              </a:rPr>
              <a:t>(i bambini mettono le mani nel sapere) </a:t>
            </a:r>
            <a:r>
              <a:rPr lang="it-IT" dirty="0"/>
              <a:t>accompagna il bambino in ogni sua conquista: dall’apprendimento della letto scrittura, passando per le regole dietro alla grammatica, l’analisi logica, fino all’apprendimento  delle leggi più complesse che regolano l’aritmetica e la geometria.</a:t>
            </a:r>
          </a:p>
        </p:txBody>
      </p:sp>
    </p:spTree>
    <p:extLst>
      <p:ext uri="{BB962C8B-B14F-4D97-AF65-F5344CB8AC3E}">
        <p14:creationId xmlns:p14="http://schemas.microsoft.com/office/powerpoint/2010/main" val="184715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59" name="Picture 5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0" name="Rectangle 5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61" name="Picture 6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62" name="Picture 6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64" name="Straight Connector 6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7" name="Titolo 6">
            <a:extLst>
              <a:ext uri="{FF2B5EF4-FFF2-40B4-BE49-F238E27FC236}">
                <a16:creationId xmlns:a16="http://schemas.microsoft.com/office/drawing/2014/main" id="{AB1AED08-019C-2E44-A413-9CF3C8E61489}"/>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4400">
                <a:solidFill>
                  <a:srgbClr val="262626"/>
                </a:solidFill>
              </a:rPr>
              <a:t>Attività di vita pratica</a:t>
            </a:r>
          </a:p>
        </p:txBody>
      </p:sp>
      <p:sp>
        <p:nvSpPr>
          <p:cNvPr id="9" name="Segnaposto testo 8">
            <a:extLst>
              <a:ext uri="{FF2B5EF4-FFF2-40B4-BE49-F238E27FC236}">
                <a16:creationId xmlns:a16="http://schemas.microsoft.com/office/drawing/2014/main" id="{62D3A438-9DB6-554B-A914-355162FD474E}"/>
              </a:ext>
            </a:extLst>
          </p:cNvPr>
          <p:cNvSpPr>
            <a:spLocks noGrp="1"/>
          </p:cNvSpPr>
          <p:nvPr>
            <p:ph type="body" sz="half" idx="2"/>
          </p:nvPr>
        </p:nvSpPr>
        <p:spPr>
          <a:xfrm>
            <a:off x="826851" y="4439732"/>
            <a:ext cx="3112851" cy="1452641"/>
          </a:xfrm>
        </p:spPr>
        <p:txBody>
          <a:bodyPr vert="horz" lIns="91440" tIns="45720" rIns="91440" bIns="45720" rtlCol="0" anchor="t">
            <a:normAutofit/>
          </a:bodyPr>
          <a:lstStyle/>
          <a:p>
            <a:r>
              <a:rPr lang="en-US" sz="2100" kern="1200" cap="none" dirty="0">
                <a:solidFill>
                  <a:srgbClr val="000000"/>
                </a:solidFill>
                <a:effectLst/>
                <a:latin typeface="+mn-lt"/>
                <a:ea typeface="+mn-ea"/>
                <a:cs typeface="+mn-cs"/>
              </a:rPr>
              <a:t>Preparazione della mano alla scrittura</a:t>
            </a:r>
          </a:p>
        </p:txBody>
      </p:sp>
      <p:sp useBgFill="1">
        <p:nvSpPr>
          <p:cNvPr id="72" name="Rectangle 7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egnaposto immagine 10" descr="Immagine che contiene persona, interni&#10;&#10;Descrizione generata automaticamente">
            <a:extLst>
              <a:ext uri="{FF2B5EF4-FFF2-40B4-BE49-F238E27FC236}">
                <a16:creationId xmlns:a16="http://schemas.microsoft.com/office/drawing/2014/main" id="{70714855-2F4C-D240-87ED-14D8128F0367}"/>
              </a:ext>
            </a:extLst>
          </p:cNvPr>
          <p:cNvPicPr>
            <a:picLocks noGrp="1" noChangeAspect="1"/>
          </p:cNvPicPr>
          <p:nvPr>
            <p:ph type="pic" idx="1"/>
          </p:nvPr>
        </p:nvPicPr>
        <p:blipFill rotWithShape="1">
          <a:blip r:embed="rId5"/>
          <a:srcRect t="4707" r="3" b="20643"/>
          <a:stretch/>
        </p:blipFill>
        <p:spPr>
          <a:xfrm>
            <a:off x="5678042" y="609602"/>
            <a:ext cx="5613776" cy="5587749"/>
          </a:xfrm>
          <a:prstGeom prst="rect">
            <a:avLst/>
          </a:prstGeom>
        </p:spPr>
      </p:pic>
    </p:spTree>
    <p:extLst>
      <p:ext uri="{BB962C8B-B14F-4D97-AF65-F5344CB8AC3E}">
        <p14:creationId xmlns:p14="http://schemas.microsoft.com/office/powerpoint/2010/main" val="35212344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Organico</Template>
  <TotalTime>2928</TotalTime>
  <Words>1130</Words>
  <Application>Microsoft Office PowerPoint</Application>
  <PresentationFormat>Widescreen</PresentationFormat>
  <Paragraphs>61</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Organico</vt:lpstr>
      <vt:lpstr>Sezione Montessori IC DON MILANI  VIMERCATE</vt:lpstr>
      <vt:lpstr>La sezione Montessori oggi</vt:lpstr>
      <vt:lpstr>Caratteristiche del metodo Montessori</vt:lpstr>
      <vt:lpstr>IL TEMPO DI CIASCUNO</vt:lpstr>
      <vt:lpstr>IL TEMPO DI CIASCUNO</vt:lpstr>
      <vt:lpstr>AMBIENTE E MATERIALI SPECIFICI</vt:lpstr>
      <vt:lpstr>Ambiente e materiali </vt:lpstr>
      <vt:lpstr>Ambiente e materiali</vt:lpstr>
      <vt:lpstr>Attività di vita pratica</vt:lpstr>
      <vt:lpstr>Ricamo</vt:lpstr>
      <vt:lpstr>Lettere smerigliate</vt:lpstr>
      <vt:lpstr>Tavola dell’addizione </vt:lpstr>
      <vt:lpstr>Tavola della moltiplicazione </vt:lpstr>
      <vt:lpstr>Analisi grammaticale</vt:lpstr>
      <vt:lpstr>Libera scelta e ruolo dell’insegnante</vt:lpstr>
      <vt:lpstr>Il ruolo della famiglia</vt:lpstr>
      <vt:lpstr>CHE COSA LASCIA UN PERCORSO MONTESSORIANO?</vt:lpstr>
      <vt:lpstr>...E DOPO?</vt:lpstr>
      <vt:lpstr>Le  interviste</vt:lpstr>
      <vt:lpstr>Le  interviste</vt:lpstr>
      <vt:lpstr>Le  interviste</vt:lpstr>
      <vt:lpstr>Le  interviste</vt:lpstr>
      <vt:lpstr>E dopo?  L’ingresso alla scuola secondaria di primo grado</vt:lpstr>
      <vt:lpstr>Verso la scuola secondaria... il valore aggiunto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Sezione Montessori IC DON MILANI  VIMERCATE</dc:title>
  <dc:creator>Luana Tangianu</dc:creator>
  <cp:lastModifiedBy>Luana Tangianu</cp:lastModifiedBy>
  <cp:revision>10</cp:revision>
  <dcterms:created xsi:type="dcterms:W3CDTF">2021-12-11T16:24:05Z</dcterms:created>
  <dcterms:modified xsi:type="dcterms:W3CDTF">2022-12-16T11:21:27Z</dcterms:modified>
</cp:coreProperties>
</file>