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5">
          <p15:clr>
            <a:srgbClr val="A4A3A4"/>
          </p15:clr>
        </p15:guide>
        <p15:guide id="2" pos="2067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17pfYYJaXXhjYqO+B65gARBZ0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45"/>
        <p:guide pos="20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1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46065" cy="49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3850092" y="0"/>
            <a:ext cx="2946065" cy="49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7762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9428125"/>
            <a:ext cx="2946065" cy="49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12800"/>
            <a:ext cx="5407025" cy="4056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Preside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318" name="Google Shape;3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9" name="Google Shape;319;p9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Tasca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30" name="Google Shape;330;p12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2:notes"/>
          <p:cNvSpPr txBox="1"/>
          <p:nvPr/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8225" rIns="92725" bIns="482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Tasca</a:t>
            </a:r>
            <a:endParaRPr/>
          </a:p>
          <a:p>
            <a:pPr marL="0" lvl="0" indent="0" algn="l" rtl="0">
              <a:spcBef>
                <a:spcPts val="464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9355" cy="44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it-IT"/>
              <a:t>D’Alessandro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 Febbraio 2009</a:t>
            </a:r>
            <a:endParaRPr/>
          </a:p>
        </p:txBody>
      </p:sp>
      <p:sp>
        <p:nvSpPr>
          <p:cNvPr id="370" name="Google Shape;370;p14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371" name="Google Shape;371;p14:notes"/>
          <p:cNvSpPr txBox="1"/>
          <p:nvPr/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8225" rIns="92725" bIns="482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72" name="Google Shape;3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3" name="Google Shape;373;p1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Antonini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:notes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79" name="Google Shape;379;p15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15:notes"/>
          <p:cNvSpPr txBox="1"/>
          <p:nvPr/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8225" rIns="92725" bIns="482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81" name="Google Shape;3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2" name="Google Shape;382;p1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Antonini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90" name="Google Shape;390;p16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6:notes"/>
          <p:cNvSpPr txBox="1"/>
          <p:nvPr/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8225" rIns="92725" bIns="482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3" name="Google Shape;393;p1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Antonini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7762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2" name="Google Shape;402;p17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Preside</a:t>
            </a:r>
            <a:endParaRPr/>
          </a:p>
        </p:txBody>
      </p:sp>
      <p:sp>
        <p:nvSpPr>
          <p:cNvPr id="403" name="Google Shape;403;p17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  <p:sp>
        <p:nvSpPr>
          <p:cNvPr id="411" name="Google Shape;4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2" name="Google Shape;412;p18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Preside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7762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9" name="Google Shape;419;p19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9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210" name="Google Shape;210;p2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:notes"/>
          <p:cNvSpPr txBox="1"/>
          <p:nvPr/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8225" rIns="92725" bIns="482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212" name="Google Shape;2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Preside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12800"/>
            <a:ext cx="5407025" cy="4056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3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Loredana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12800"/>
            <a:ext cx="5407025" cy="4056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4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Loredana</a:t>
            </a:r>
            <a:endParaRPr/>
          </a:p>
        </p:txBody>
      </p:sp>
      <p:sp>
        <p:nvSpPr>
          <p:cNvPr id="241" name="Google Shape;241;p4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7762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Loredana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12800"/>
            <a:ext cx="5407025" cy="4056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Allevi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12800"/>
            <a:ext cx="5407025" cy="4056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Allevi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8f3290a8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7762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8f3290a819_0_1:notes"/>
          <p:cNvSpPr txBox="1">
            <a:spLocks noGrp="1"/>
          </p:cNvSpPr>
          <p:nvPr>
            <p:ph type="body" idx="1"/>
          </p:nvPr>
        </p:nvSpPr>
        <p:spPr>
          <a:xfrm>
            <a:off x="679160" y="4714902"/>
            <a:ext cx="5437800" cy="4464900"/>
          </a:xfrm>
          <a:prstGeom prst="rect">
            <a:avLst/>
          </a:prstGeom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Allevi</a:t>
            </a:r>
            <a:endParaRPr/>
          </a:p>
        </p:txBody>
      </p:sp>
      <p:sp>
        <p:nvSpPr>
          <p:cNvPr id="281" name="Google Shape;281;g18f3290a819_0_1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00" cy="495300"/>
          </a:xfrm>
          <a:prstGeom prst="rect">
            <a:avLst/>
          </a:prstGeom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00" name="Google Shape;300;p11:notes"/>
          <p:cNvSpPr txBox="1">
            <a:spLocks noGrp="1"/>
          </p:cNvSpPr>
          <p:nvPr>
            <p:ph type="sldNum" idx="12"/>
          </p:nvPr>
        </p:nvSpPr>
        <p:spPr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11:notes"/>
          <p:cNvSpPr txBox="1"/>
          <p:nvPr/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8225" rIns="92725" bIns="482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Febbraio 2009</a:t>
            </a:r>
            <a:endParaRPr/>
          </a:p>
        </p:txBody>
      </p:sp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00" tIns="47150" rIns="94300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Allevi</a:t>
            </a:r>
            <a:endParaRPr/>
          </a:p>
          <a:p>
            <a:pPr marL="0" lvl="0" indent="0" algn="l" rtl="0">
              <a:spcBef>
                <a:spcPts val="464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abella" type="tbl">
  <p:cSld name="TAB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abella">
  <p:cSld name="1_Titolo e tabell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contenuto 2 e contenuto" type="twoObjAndObj">
  <p:cSld name="TWO_OBJECTS_AND_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abella" type="tbl">
  <p:cSld name="TABL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abella">
  <p:cSld name="1_Titolo e tabell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contenuto 2 e contenuto" type="twoObjAndObj">
  <p:cSld name="TWO_OBJECTS_AND_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3" name="Google Shape;193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donmilanivimercate.gov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donmilanivimercate.edu.i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bic8ex001@istruzione.i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sdonmilanivimercate.edu.it/agid/tipologia-documento/documento-didattic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 txBox="1">
            <a:spLocks noGrp="1"/>
          </p:cNvSpPr>
          <p:nvPr>
            <p:ph type="ctrTitle"/>
          </p:nvPr>
        </p:nvSpPr>
        <p:spPr>
          <a:xfrm>
            <a:off x="1475650" y="3685950"/>
            <a:ext cx="6537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13 dicembre 2022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 txBox="1">
            <a:spLocks noGrp="1"/>
          </p:cNvSpPr>
          <p:nvPr>
            <p:ph type="subTitle" idx="1"/>
          </p:nvPr>
        </p:nvSpPr>
        <p:spPr>
          <a:xfrm>
            <a:off x="1475651" y="1798025"/>
            <a:ext cx="6537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it-IT" sz="2000" b="1">
                <a:solidFill>
                  <a:srgbClr val="002060"/>
                </a:solidFill>
              </a:rPr>
              <a:t>ASSEMBLEA DI PRESENTAZIONE 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it-IT" sz="2000" b="1">
                <a:solidFill>
                  <a:srgbClr val="002060"/>
                </a:solidFill>
              </a:rPr>
              <a:t>SCUOLA DELL’INFANZIA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Verdana"/>
              <a:buNone/>
            </a:pPr>
            <a:r>
              <a:rPr lang="it-IT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Verdana"/>
              <a:buNone/>
            </a:pPr>
            <a:r>
              <a:rPr lang="it-IT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Scuola dell’infanzia Andersen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Verdana"/>
              <a:buNone/>
            </a:pPr>
            <a:r>
              <a:rPr lang="it-IT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Scuola dell’infanzia Perrault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Verdana"/>
              <a:buNone/>
            </a:pPr>
            <a:r>
              <a:rPr lang="it-IT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Scuola dell’infanzia Collodi </a:t>
            </a:r>
            <a:endParaRPr/>
          </a:p>
        </p:txBody>
      </p:sp>
      <p:sp>
        <p:nvSpPr>
          <p:cNvPr id="204" name="Google Shape;204;p1"/>
          <p:cNvSpPr txBox="1"/>
          <p:nvPr/>
        </p:nvSpPr>
        <p:spPr>
          <a:xfrm>
            <a:off x="1475649" y="412625"/>
            <a:ext cx="6537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Istituto Comprensivo don Lorenzo Milani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Via Mascagni, Vimercate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http://www.icsdonmilanivimercate.edu.it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8388350" y="6669088"/>
            <a:ext cx="755650" cy="188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6" name="Google Shape;206;p1" descr="Logo circolo colore L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276" y="4757873"/>
            <a:ext cx="1203900" cy="1203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7" name="Google Shape;207;p1"/>
          <p:cNvSpPr/>
          <p:nvPr/>
        </p:nvSpPr>
        <p:spPr>
          <a:xfrm>
            <a:off x="1475656" y="435228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2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"/>
          <p:cNvSpPr txBox="1">
            <a:spLocks noGrp="1"/>
          </p:cNvSpPr>
          <p:nvPr>
            <p:ph type="title" idx="4294967295"/>
          </p:nvPr>
        </p:nvSpPr>
        <p:spPr>
          <a:xfrm>
            <a:off x="1082215" y="149509"/>
            <a:ext cx="7596956" cy="14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it-IT" sz="2400" b="1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t-IT" sz="2400" b="1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t-IT" sz="2800" b="1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it-IT" sz="2800" b="1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t-IT" sz="3600" b="1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it-IT" sz="3600" b="1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600" b="1">
              <a:solidFill>
                <a:srgbClr val="FF66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Google Shape;322;p9"/>
          <p:cNvSpPr/>
          <p:nvPr/>
        </p:nvSpPr>
        <p:spPr>
          <a:xfrm>
            <a:off x="8388350" y="6669088"/>
            <a:ext cx="755650" cy="188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9" descr="Rectangle: Click to edit Master text styles&#10;Second level&#10;Third level&#10;Fourth level&#10;Fifth level"/>
          <p:cNvSpPr/>
          <p:nvPr/>
        </p:nvSpPr>
        <p:spPr>
          <a:xfrm>
            <a:off x="1042988" y="908050"/>
            <a:ext cx="7723187" cy="576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1043608" y="1484784"/>
            <a:ext cx="74168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1290703" y="469314"/>
            <a:ext cx="571561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ESPERIENZE E PROGETTI INTEGRATIVI</a:t>
            </a:r>
            <a:endParaRPr sz="2400" b="1" i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6" name="Google Shape;326;p9"/>
          <p:cNvSpPr txBox="1"/>
          <p:nvPr/>
        </p:nvSpPr>
        <p:spPr>
          <a:xfrm>
            <a:off x="1271113" y="1761868"/>
            <a:ext cx="59355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</a:pPr>
            <a:r>
              <a:rPr lang="it-IT" sz="1600">
                <a:solidFill>
                  <a:srgbClr val="002060"/>
                </a:solidFill>
              </a:rPr>
              <a:t>ATTIVITA’ MOTORIA E PSICOMOTORIA : Il movimento e il gioco, momenti importanti dell’attività motoria, rispondono ad un bisogno primario della persona e ad un suo sviluppo armonico.</a:t>
            </a:r>
            <a:endParaRPr sz="1600"/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</a:pPr>
            <a:r>
              <a:rPr lang="it-IT" sz="1600">
                <a:solidFill>
                  <a:srgbClr val="002060"/>
                </a:solidFill>
              </a:rPr>
              <a:t>ATTIVITA’ TEATRALE: per comunicare le proprie emozioni, per conoscere il proprio corpo, per stare bene con se stessi.</a:t>
            </a:r>
            <a:endParaRPr sz="1600"/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</a:pPr>
            <a:r>
              <a:rPr lang="it-IT" sz="1600">
                <a:solidFill>
                  <a:srgbClr val="002060"/>
                </a:solidFill>
              </a:rPr>
              <a:t>ATTIVITA’ MUSICALE: per offrire l’opportunità di esprimersi attraverso il canto, la ritmica.</a:t>
            </a:r>
            <a:endParaRPr sz="1600"/>
          </a:p>
          <a:p>
            <a:pPr marL="285750" marR="0" lvl="0" indent="-2730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</a:pPr>
            <a:r>
              <a:rPr lang="it-IT" sz="1600">
                <a:solidFill>
                  <a:srgbClr val="002060"/>
                </a:solidFill>
              </a:rPr>
              <a:t>ATTIVITA’ DI ARTE: per avvicinare i bambini all’arte e incoraggiare la</a:t>
            </a:r>
            <a:r>
              <a:rPr lang="it-IT" sz="1600"/>
              <a:t> </a:t>
            </a:r>
            <a:r>
              <a:rPr lang="it-IT" sz="1600">
                <a:solidFill>
                  <a:srgbClr val="002060"/>
                </a:solidFill>
              </a:rPr>
              <a:t>creatività e l’espressione. </a:t>
            </a:r>
            <a:endParaRPr sz="1600">
              <a:solidFill>
                <a:srgbClr val="002060"/>
              </a:solidFill>
            </a:endParaRPr>
          </a:p>
          <a:p>
            <a:pPr marL="285750" lvl="0" indent="-273050" algn="just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</a:pPr>
            <a:r>
              <a:rPr lang="it-IT" sz="1600">
                <a:solidFill>
                  <a:srgbClr val="002060"/>
                </a:solidFill>
              </a:rPr>
              <a:t>FAMILIARIZZARE CON  LA LINGUA INGLESE : per sviluppare   in situazioni naturali, in ambiente rassicurante, la conoscenza di suoni diversi attraverso giochi e attività di routine.</a:t>
            </a:r>
            <a:endParaRPr sz="1600">
              <a:solidFill>
                <a:schemeClr val="dk1"/>
              </a:solidFill>
            </a:endParaRPr>
          </a:p>
          <a:p>
            <a:pPr marL="288000" lvl="0" indent="-275300" algn="just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</a:pPr>
            <a:r>
              <a:rPr lang="it-IT" sz="1600">
                <a:solidFill>
                  <a:srgbClr val="002060"/>
                </a:solidFill>
              </a:rPr>
              <a:t>PROGETTO SICUREZZA: per rendere consapevoli gli alunni dei pericoli</a:t>
            </a:r>
            <a:endParaRPr sz="1600">
              <a:solidFill>
                <a:schemeClr val="dk1"/>
              </a:solidFill>
            </a:endParaRPr>
          </a:p>
          <a:p>
            <a:pPr marL="288000" lvl="0" indent="-275300" algn="just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</a:pPr>
            <a:r>
              <a:rPr lang="it-IT" sz="1600">
                <a:solidFill>
                  <a:srgbClr val="002060"/>
                </a:solidFill>
              </a:rPr>
              <a:t>NUE 112 in collaborazione con AVPS</a:t>
            </a:r>
            <a:endParaRPr sz="1600">
              <a:solidFill>
                <a:srgbClr val="002060"/>
              </a:solidFill>
            </a:endParaRPr>
          </a:p>
          <a:p>
            <a:pPr marL="288000" lvl="0" indent="-275300" algn="just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</a:pPr>
            <a:r>
              <a:rPr lang="it-IT" sz="1600">
                <a:solidFill>
                  <a:srgbClr val="002060"/>
                </a:solidFill>
              </a:rPr>
              <a:t>I.R.C. / ALTERNATIVA</a:t>
            </a:r>
            <a:endParaRPr sz="1600">
              <a:solidFill>
                <a:srgbClr val="002060"/>
              </a:solidFill>
            </a:endParaRPr>
          </a:p>
        </p:txBody>
      </p:sp>
      <p:pic>
        <p:nvPicPr>
          <p:cNvPr id="327" name="Google Shape;3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280" y="5229200"/>
            <a:ext cx="1194920" cy="1201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"/>
          <p:cNvSpPr txBox="1"/>
          <p:nvPr/>
        </p:nvSpPr>
        <p:spPr>
          <a:xfrm>
            <a:off x="5867400" y="3384550"/>
            <a:ext cx="2952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p12"/>
          <p:cNvSpPr txBox="1"/>
          <p:nvPr/>
        </p:nvSpPr>
        <p:spPr>
          <a:xfrm>
            <a:off x="2915816" y="3429000"/>
            <a:ext cx="4608513" cy="13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COME SIAMO ORGANIZZATI</a:t>
            </a:r>
            <a:endParaRPr/>
          </a:p>
        </p:txBody>
      </p:sp>
      <p:sp>
        <p:nvSpPr>
          <p:cNvPr id="337" name="Google Shape;337;p12"/>
          <p:cNvSpPr/>
          <p:nvPr/>
        </p:nvSpPr>
        <p:spPr>
          <a:xfrm>
            <a:off x="3203848" y="5013176"/>
            <a:ext cx="2592388" cy="1584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12"/>
          <p:cNvSpPr txBox="1"/>
          <p:nvPr/>
        </p:nvSpPr>
        <p:spPr>
          <a:xfrm>
            <a:off x="3275856" y="5229200"/>
            <a:ext cx="3097212" cy="104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Andersen: 5 sezioni </a:t>
            </a:r>
            <a:endParaRPr/>
          </a:p>
          <a:p>
            <a:pPr marL="0" marR="0" lvl="0" indent="-88900" algn="l" rtl="0">
              <a:spcBef>
                <a:spcPts val="1125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Perrault: 4 sezioni</a:t>
            </a:r>
            <a:endParaRPr/>
          </a:p>
          <a:p>
            <a:pPr marL="0" marR="0" lvl="0" indent="-88900" algn="l" rtl="0"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Collodi: 3 sezioni</a:t>
            </a:r>
            <a:r>
              <a:rPr lang="it-IT" sz="1600" b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339" name="Google Shape;339;p12"/>
          <p:cNvSpPr/>
          <p:nvPr/>
        </p:nvSpPr>
        <p:spPr>
          <a:xfrm>
            <a:off x="934225" y="3357000"/>
            <a:ext cx="2012400" cy="102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1033299" y="3492100"/>
            <a:ext cx="2242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sezioni bifasce</a:t>
            </a:r>
            <a:endParaRPr sz="1400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88900" algn="l" rtl="0">
              <a:spcBef>
                <a:spcPts val="1125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sezioni eterogenee</a:t>
            </a:r>
            <a:r>
              <a:rPr lang="it-IT" sz="1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341" name="Google Shape;341;p12"/>
          <p:cNvSpPr/>
          <p:nvPr/>
        </p:nvSpPr>
        <p:spPr>
          <a:xfrm>
            <a:off x="1347911" y="934784"/>
            <a:ext cx="4103688" cy="18716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12"/>
          <p:cNvSpPr txBox="1"/>
          <p:nvPr/>
        </p:nvSpPr>
        <p:spPr>
          <a:xfrm>
            <a:off x="1403647" y="1196752"/>
            <a:ext cx="4103687" cy="181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2 docenti per sezione compresenti nelle ore centrali della giornata scolastica</a:t>
            </a:r>
            <a:endParaRPr/>
          </a:p>
          <a:p>
            <a:pPr marL="0" marR="0" lvl="0" indent="-88900" algn="l" rtl="0">
              <a:spcBef>
                <a:spcPts val="1125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1 insegnante di religione cattolica</a:t>
            </a:r>
            <a:endParaRPr/>
          </a:p>
          <a:p>
            <a:pPr marL="0" marR="0" lvl="0" indent="-88900" algn="l" rtl="0">
              <a:spcBef>
                <a:spcPts val="1125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eventuali insegnanti di sostegno/assistenti educatori comunali</a:t>
            </a:r>
            <a:endParaRPr/>
          </a:p>
          <a:p>
            <a:pPr marL="0" marR="0" lvl="0" indent="0" algn="l" rtl="0">
              <a:spcBef>
                <a:spcPts val="1125"/>
              </a:spcBef>
              <a:spcAft>
                <a:spcPts val="0"/>
              </a:spcAft>
              <a:buNone/>
            </a:pPr>
            <a:endParaRPr sz="1400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7614184" y="3638349"/>
            <a:ext cx="1405706" cy="9361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7057455" y="3736947"/>
            <a:ext cx="504056" cy="475855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C000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4572000" y="4653136"/>
            <a:ext cx="287338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C000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3036438" y="3717658"/>
            <a:ext cx="363317" cy="367773"/>
          </a:xfrm>
          <a:prstGeom prst="leftArrow">
            <a:avLst>
              <a:gd name="adj1" fmla="val 50000"/>
              <a:gd name="adj2" fmla="val 33272"/>
            </a:avLst>
          </a:prstGeom>
          <a:solidFill>
            <a:srgbClr val="C000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4139952" y="2852936"/>
            <a:ext cx="360363" cy="647700"/>
          </a:xfrm>
          <a:prstGeom prst="upArrow">
            <a:avLst>
              <a:gd name="adj1" fmla="val 50000"/>
              <a:gd name="adj2" fmla="val 44934"/>
            </a:avLst>
          </a:prstGeom>
          <a:solidFill>
            <a:srgbClr val="C000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p12"/>
          <p:cNvSpPr txBox="1"/>
          <p:nvPr/>
        </p:nvSpPr>
        <p:spPr>
          <a:xfrm>
            <a:off x="7666236" y="3618218"/>
            <a:ext cx="1153914" cy="102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1125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MENSA</a:t>
            </a:r>
            <a:endParaRPr/>
          </a:p>
          <a:p>
            <a:pPr marL="0" marR="0" lvl="0" indent="0" algn="just" rtl="0">
              <a:spcBef>
                <a:spcPts val="1125"/>
              </a:spcBef>
              <a:spcAft>
                <a:spcPts val="0"/>
              </a:spcAft>
              <a:buNone/>
            </a:pPr>
            <a:endParaRPr sz="1400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5940152" y="5085184"/>
            <a:ext cx="2808312" cy="8640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12"/>
          <p:cNvSpPr txBox="1"/>
          <p:nvPr/>
        </p:nvSpPr>
        <p:spPr>
          <a:xfrm>
            <a:off x="6265676" y="5397243"/>
            <a:ext cx="2590180" cy="30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bambini dai 3 ai 6 anni</a:t>
            </a:r>
            <a:endParaRPr/>
          </a:p>
        </p:txBody>
      </p:sp>
      <p:sp>
        <p:nvSpPr>
          <p:cNvPr id="351" name="Google Shape;351;p12"/>
          <p:cNvSpPr/>
          <p:nvPr/>
        </p:nvSpPr>
        <p:spPr>
          <a:xfrm rot="2261939">
            <a:off x="6333328" y="4678543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00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p12"/>
          <p:cNvSpPr txBox="1"/>
          <p:nvPr/>
        </p:nvSpPr>
        <p:spPr>
          <a:xfrm>
            <a:off x="755650" y="-171450"/>
            <a:ext cx="7486650" cy="1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SCUOLE DELL’ INFANZIA</a:t>
            </a:r>
            <a:endParaRPr/>
          </a:p>
        </p:txBody>
      </p:sp>
      <p:sp>
        <p:nvSpPr>
          <p:cNvPr id="353" name="Google Shape;353;p12"/>
          <p:cNvSpPr/>
          <p:nvPr/>
        </p:nvSpPr>
        <p:spPr>
          <a:xfrm>
            <a:off x="6300200" y="1205425"/>
            <a:ext cx="2590200" cy="864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it-IT" sz="1400">
                <a:solidFill>
                  <a:srgbClr val="343DF6"/>
                </a:solidFill>
                <a:latin typeface="Verdana"/>
                <a:ea typeface="Verdana"/>
                <a:cs typeface="Verdana"/>
                <a:sym typeface="Verdana"/>
              </a:rPr>
              <a:t>Tempo scuola </a:t>
            </a:r>
            <a:endParaRPr/>
          </a:p>
          <a:p>
            <a:pPr marL="0" marR="0" lvl="0" indent="0" algn="l" rtl="0"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it-IT" sz="1400">
                <a:solidFill>
                  <a:srgbClr val="343DF6"/>
                </a:solidFill>
                <a:latin typeface="Verdana"/>
                <a:ea typeface="Verdana"/>
                <a:cs typeface="Verdana"/>
                <a:sym typeface="Verdana"/>
              </a:rPr>
              <a:t>dalle h 8:00 alle h </a:t>
            </a:r>
            <a:r>
              <a:rPr lang="it-IT">
                <a:solidFill>
                  <a:srgbClr val="343DF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it-IT" sz="1400">
                <a:solidFill>
                  <a:srgbClr val="343DF6"/>
                </a:solidFill>
                <a:latin typeface="Verdana"/>
                <a:ea typeface="Verdana"/>
                <a:cs typeface="Verdana"/>
                <a:sym typeface="Verdana"/>
              </a:rPr>
              <a:t>6:00</a:t>
            </a:r>
            <a:endParaRPr/>
          </a:p>
        </p:txBody>
      </p:sp>
      <p:sp>
        <p:nvSpPr>
          <p:cNvPr id="354" name="Google Shape;354;p12"/>
          <p:cNvSpPr/>
          <p:nvPr/>
        </p:nvSpPr>
        <p:spPr>
          <a:xfrm rot="2252352">
            <a:off x="5988756" y="2008097"/>
            <a:ext cx="332359" cy="1571220"/>
          </a:xfrm>
          <a:prstGeom prst="upArrow">
            <a:avLst>
              <a:gd name="adj1" fmla="val 50000"/>
              <a:gd name="adj2" fmla="val 44934"/>
            </a:avLst>
          </a:prstGeom>
          <a:solidFill>
            <a:srgbClr val="C000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5" name="Google Shape;3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5229200"/>
            <a:ext cx="1475360" cy="147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/>
        </p:nvSpPr>
        <p:spPr>
          <a:xfrm>
            <a:off x="1331640" y="18864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AREA INCLUSIONE 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SUCCESSO FORMATIVO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959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" name="Google Shape;362;p13"/>
          <p:cNvSpPr txBox="1"/>
          <p:nvPr/>
        </p:nvSpPr>
        <p:spPr>
          <a:xfrm>
            <a:off x="1043608" y="1196752"/>
            <a:ext cx="7848872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1313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587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Nell’ IC c’è un Gruppo di lavoro, composto da docenti dei tre ordini,  che si occupa di integrazione ed inclusione</a:t>
            </a:r>
            <a:endParaRPr/>
          </a:p>
          <a:p>
            <a:pPr marL="1587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La scuola dell’Infanzia prende in esame le esigenze formative ed educative dei bambini impegnandosi a rispettare i pilastri dell' Inclusione:</a:t>
            </a:r>
            <a:endParaRPr/>
          </a:p>
          <a:p>
            <a:pPr marL="1587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587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587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587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587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587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1403648" y="3068960"/>
            <a:ext cx="2170100" cy="194421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6F94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Individualizzazione della proposta formativa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ossia, interventi didattici ed educativi calibrati sul bambino.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4572000" y="4941168"/>
            <a:ext cx="2664296" cy="185618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6F94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Scelta di  strategie didattiche/modalità di lavoro che rispondano ai diversi stili di apprendimento e alle caratteristiche funzionali del bambino</a:t>
            </a: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3923928" y="3140968"/>
            <a:ext cx="3888432" cy="165618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6F94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Personalizzazione, ossia interventi didattici ed educativi  programmati per offrire ad ogni   bambino l’opportunità di sviluppare al  meglio le proprie potenzialità.</a:t>
            </a: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2267744" y="5085184"/>
            <a:ext cx="2160240" cy="156815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6F94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Impiego flessibile e funzionale delle risorse umane, del gruppo classe e dei pari.</a:t>
            </a:r>
            <a:endParaRPr/>
          </a:p>
        </p:txBody>
      </p:sp>
      <p:pic>
        <p:nvPicPr>
          <p:cNvPr id="367" name="Google Shape;3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7560" y="5109091"/>
            <a:ext cx="1194920" cy="1201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"/>
          <p:cNvSpPr txBox="1"/>
          <p:nvPr/>
        </p:nvSpPr>
        <p:spPr>
          <a:xfrm>
            <a:off x="1937524" y="301876"/>
            <a:ext cx="5788500" cy="1000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DF6"/>
              </a:buClr>
              <a:buSzPts val="3600"/>
              <a:buFont typeface="Verdana"/>
              <a:buNone/>
            </a:pPr>
            <a:r>
              <a:rPr lang="it-IT"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GIORNATA SCOLASTICA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Clr>
                <a:srgbClr val="343DF6"/>
              </a:buClr>
              <a:buSzPts val="1600"/>
              <a:buFont typeface="Verdana"/>
              <a:buNone/>
            </a:pPr>
            <a:r>
              <a:rPr lang="it-IT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8:00-9:00 ACCOGLIENZA, GIOCO LIBERO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9:00-10:30 PRESENZE, CALENDARIO, CONVERSAZIONE,     LETTURE, CANTI E GIOCHI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10:30-11.30 ATTIVIT</a:t>
            </a:r>
            <a:r>
              <a:rPr lang="it-IT" sz="1600" b="1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À DIDATTICHE/PROGETTI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11:30-11:45 IGIENE PERSONALE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11:45-12:45 PRANZO </a:t>
            </a: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12:45-13.30 GIOCO IN GIARDINO/SALONE/SEZIONE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13:45-15:30 RIPOSO PER I PICCOLI E ATTIVIT</a:t>
            </a:r>
            <a:r>
              <a:rPr lang="it-IT" sz="1600" b="1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À EDUCATIVE DIDATTICHE PER GRANDI E MEZZANI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r>
              <a:rPr lang="it-IT" sz="1600" b="1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15:30-16:00 SALUTO E USCITA</a:t>
            </a: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None/>
            </a:pPr>
            <a:endParaRPr sz="1600" b="1">
              <a:solidFill>
                <a:srgbClr val="343DF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endParaRPr sz="3600" b="1">
              <a:solidFill>
                <a:srgbClr val="343DF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endParaRPr sz="3600" b="1">
              <a:solidFill>
                <a:srgbClr val="343DF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endParaRPr sz="3600" b="1">
              <a:solidFill>
                <a:srgbClr val="343DF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endParaRPr sz="3600" b="1">
              <a:solidFill>
                <a:srgbClr val="343DF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6" name="Google Shape;3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3255" y="5265131"/>
            <a:ext cx="1475360" cy="147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"/>
          <p:cNvSpPr txBox="1"/>
          <p:nvPr/>
        </p:nvSpPr>
        <p:spPr>
          <a:xfrm>
            <a:off x="-684213" y="0"/>
            <a:ext cx="7775576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PROGETTO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FFCC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ACCOGLIENZA</a:t>
            </a:r>
            <a:endParaRPr/>
          </a:p>
        </p:txBody>
      </p:sp>
      <p:sp>
        <p:nvSpPr>
          <p:cNvPr id="385" name="Google Shape;385;p15"/>
          <p:cNvSpPr txBox="1"/>
          <p:nvPr/>
        </p:nvSpPr>
        <p:spPr>
          <a:xfrm>
            <a:off x="827584" y="2276872"/>
            <a:ext cx="8208963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131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FINALMENTE A SCUOLA!</a:t>
            </a:r>
            <a:endParaRPr/>
          </a:p>
          <a:p>
            <a:pPr marL="342900" marR="0" lvl="0" indent="-341313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•"/>
            </a:pPr>
            <a:r>
              <a:rPr lang="it-IT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L’inserimento è graduale e prevede la possibilità di adeguare il tempo scuola alle esigenze di ogni bambino.</a:t>
            </a:r>
            <a:endParaRPr/>
          </a:p>
          <a:p>
            <a:pPr marL="342900" marR="0" lvl="0" indent="-3413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•"/>
            </a:pPr>
            <a:r>
              <a:rPr lang="it-IT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Il gruppo dei bambini nuovi iscritti viene suddiviso in sottogruppi </a:t>
            </a:r>
            <a:endParaRPr/>
          </a:p>
          <a:p>
            <a:pPr marL="342900" marR="0" lvl="0" indent="-3413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•"/>
            </a:pPr>
            <a:r>
              <a:rPr lang="it-IT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L’ambientamento a scuola di norma prevede una permanenza a scuola del bambino, nei primi due giorni, per circa una/due ore, per poi allungarsi gradatamente fino a raggiungere l’orario completo entro la seconda settimana di frequenza.</a:t>
            </a:r>
            <a:endParaRPr/>
          </a:p>
          <a:p>
            <a:pPr marL="342900" marR="0" lvl="0" indent="-3413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•"/>
            </a:pPr>
            <a:r>
              <a:rPr lang="it-IT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Prima dell’inizio della scuola in ogni plesso viene organizzata un’assemblea per i genitori nel corso della quale viene concordato il calendario degli inserimenti.</a:t>
            </a:r>
            <a:endParaRPr/>
          </a:p>
          <a:p>
            <a:pPr marL="342900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endParaRPr sz="1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6" name="Google Shape;3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116632"/>
            <a:ext cx="3398838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5643648"/>
            <a:ext cx="952811" cy="952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 txBox="1"/>
          <p:nvPr/>
        </p:nvSpPr>
        <p:spPr>
          <a:xfrm>
            <a:off x="228988" y="812375"/>
            <a:ext cx="6870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ASSEMBLEA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con i genitori</a:t>
            </a:r>
            <a:endParaRPr/>
          </a:p>
        </p:txBody>
      </p:sp>
      <p:sp>
        <p:nvSpPr>
          <p:cNvPr id="396" name="Google Shape;396;p16"/>
          <p:cNvSpPr txBox="1"/>
          <p:nvPr/>
        </p:nvSpPr>
        <p:spPr>
          <a:xfrm>
            <a:off x="1339025" y="2944200"/>
            <a:ext cx="7164000" cy="2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131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Mercoledì 7 giugno 2023</a:t>
            </a:r>
            <a:endParaRPr/>
          </a:p>
          <a:p>
            <a:pPr marL="342900" marR="0" lvl="0" indent="-34131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h 17.00 alle 19,00</a:t>
            </a:r>
            <a:endParaRPr/>
          </a:p>
          <a:p>
            <a:pPr marL="342900" marR="0" lvl="0" indent="-34131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nel plesso di appartenenza </a:t>
            </a:r>
            <a:endParaRPr sz="700" b="1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1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150"/>
              </a:spcBef>
              <a:spcAft>
                <a:spcPts val="0"/>
              </a:spcAft>
              <a:buClr>
                <a:srgbClr val="0000CC"/>
              </a:buClr>
              <a:buSzPts val="600"/>
              <a:buFont typeface="Verdana"/>
              <a:buNone/>
            </a:pPr>
            <a:endParaRPr sz="600" b="1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Verdana"/>
              <a:buNone/>
            </a:pPr>
            <a:endParaRPr sz="2400" b="1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endParaRPr sz="24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75"/>
              </a:spcBef>
              <a:spcAft>
                <a:spcPts val="0"/>
              </a:spcAft>
              <a:buClr>
                <a:srgbClr val="FFFFFF"/>
              </a:buClr>
              <a:buSzPts val="300"/>
              <a:buFont typeface="Verdana"/>
              <a:buNone/>
            </a:pPr>
            <a:endParaRPr sz="3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75"/>
              </a:spcBef>
              <a:spcAft>
                <a:spcPts val="0"/>
              </a:spcAft>
              <a:buClr>
                <a:srgbClr val="FFFFFF"/>
              </a:buClr>
              <a:buSzPts val="300"/>
              <a:buFont typeface="Verdana"/>
              <a:buNone/>
            </a:pPr>
            <a:endParaRPr sz="3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75"/>
              </a:spcBef>
              <a:spcAft>
                <a:spcPts val="0"/>
              </a:spcAft>
              <a:buClr>
                <a:srgbClr val="FFFFFF"/>
              </a:buClr>
              <a:buSzPts val="300"/>
              <a:buFont typeface="Verdana"/>
              <a:buNone/>
            </a:pPr>
            <a:endParaRPr sz="3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75"/>
              </a:spcBef>
              <a:spcAft>
                <a:spcPts val="0"/>
              </a:spcAft>
              <a:buClr>
                <a:srgbClr val="FFFFFF"/>
              </a:buClr>
              <a:buSzPts val="300"/>
              <a:buFont typeface="Comic Sans MS"/>
              <a:buNone/>
            </a:pPr>
            <a:endParaRPr sz="3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1313" algn="l" rtl="0">
              <a:lnSpc>
                <a:spcPct val="80000"/>
              </a:lnSpc>
              <a:spcBef>
                <a:spcPts val="75"/>
              </a:spcBef>
              <a:spcAft>
                <a:spcPts val="0"/>
              </a:spcAft>
              <a:buClr>
                <a:srgbClr val="FFFFFF"/>
              </a:buClr>
              <a:buSzPts val="300"/>
              <a:buFont typeface="Comic Sans MS"/>
              <a:buNone/>
            </a:pPr>
            <a:endParaRPr sz="3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1313" algn="ctr" rtl="0">
              <a:lnSpc>
                <a:spcPct val="80000"/>
              </a:lnSpc>
              <a:spcBef>
                <a:spcPts val="75"/>
              </a:spcBef>
              <a:spcAft>
                <a:spcPts val="0"/>
              </a:spcAft>
              <a:buNone/>
            </a:pPr>
            <a:endParaRPr sz="3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8" name="Google Shape;3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4037" y="1413084"/>
            <a:ext cx="2483575" cy="186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450" y="260350"/>
            <a:ext cx="1025712" cy="102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La domanda d’iscrizione </a:t>
            </a:r>
            <a:br>
              <a:rPr lang="it-IT" sz="40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t-IT" sz="40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a.s. 2023-2024</a:t>
            </a:r>
            <a:br>
              <a:rPr lang="it-IT" sz="40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4000" b="1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6" name="Google Shape;406;p17"/>
          <p:cNvSpPr/>
          <p:nvPr/>
        </p:nvSpPr>
        <p:spPr>
          <a:xfrm>
            <a:off x="8388350" y="6669088"/>
            <a:ext cx="755650" cy="188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1187122" y="3792638"/>
            <a:ext cx="7560840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Il modello di iscrizione è disponibile  sul sito della scuola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u="sng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www.icsdonmilanivimercate.edu.it</a:t>
            </a:r>
            <a:r>
              <a:rPr lang="it-IT" sz="2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e va inviato all’indirizzo </a:t>
            </a:r>
            <a:r>
              <a:rPr lang="it-IT" sz="2400" b="1" u="sng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mbic8ex001@istruzione.it</a:t>
            </a:r>
            <a:r>
              <a:rPr lang="it-IT" sz="2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a partire dal 9 gennaio fino al 30 gennaio 2023</a:t>
            </a:r>
            <a:endParaRPr/>
          </a:p>
        </p:txBody>
      </p:sp>
      <p:sp>
        <p:nvSpPr>
          <p:cNvPr id="408" name="Google Shape;408;p17"/>
          <p:cNvSpPr/>
          <p:nvPr/>
        </p:nvSpPr>
        <p:spPr>
          <a:xfrm>
            <a:off x="1223126" y="1700808"/>
            <a:ext cx="7488832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Possono iscriversi: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 NATI DAL 1° GENNAIO 2020 AL 31 DICEMBRE 2020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 NATI DAL 1° GENNAIO 2021 AL 30 APRILE 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Non esiste nessuna precedenza cronologica in riferimento alla data di iscrizione.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Per le bambine e i bambini, nei cui confronti non potrà darsi esito positivo alla domanda di ammissione, saranno compilate liste di attesa.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2060"/>
                </a:solidFill>
              </a:rPr>
              <a:t>Adempimenti delle famiglie</a:t>
            </a:r>
            <a:endParaRPr/>
          </a:p>
        </p:txBody>
      </p:sp>
      <p:sp>
        <p:nvSpPr>
          <p:cNvPr id="415" name="Google Shape;415;p18" descr="Rectangle: Click to edit Master text styles&#10;Second level&#10;Third level&#10;Fourth level&#10;Fifth level"/>
          <p:cNvSpPr txBox="1">
            <a:spLocks noGrp="1"/>
          </p:cNvSpPr>
          <p:nvPr>
            <p:ph type="body" idx="4294967295"/>
          </p:nvPr>
        </p:nvSpPr>
        <p:spPr>
          <a:xfrm>
            <a:off x="1042988" y="1600200"/>
            <a:ext cx="7643812" cy="492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ahoma"/>
              <a:buNone/>
            </a:pPr>
            <a:r>
              <a:rPr lang="it-IT" sz="24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In  alternativa,l’Ufficio  di  Segreteria  sarà  disponibile  per  la  compilazione  della domanda  in  presenza,  previo  appuntamento  da  concordare  per  le  seguenti  fasce orarie: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ahoma"/>
              <a:buNone/>
            </a:pPr>
            <a:r>
              <a:rPr lang="it-IT" sz="2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dal lunedì al venerdì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ahoma"/>
              <a:buNone/>
            </a:pPr>
            <a:r>
              <a:rPr lang="it-IT" sz="2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ore 08.30 / 10.00 - </a:t>
            </a:r>
            <a:r>
              <a:rPr lang="it-IT" sz="24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13.00/15.00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ahoma"/>
              <a:buNone/>
            </a:pPr>
            <a:r>
              <a:rPr lang="it-IT" sz="24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Sabato (21 gennaio) ore 09.00/12.30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ahoma"/>
              <a:buNone/>
            </a:pPr>
            <a:endParaRPr/>
          </a:p>
        </p:txBody>
      </p:sp>
      <p:sp>
        <p:nvSpPr>
          <p:cNvPr id="416" name="Google Shape;416;p18"/>
          <p:cNvSpPr/>
          <p:nvPr/>
        </p:nvSpPr>
        <p:spPr>
          <a:xfrm>
            <a:off x="8388350" y="6669088"/>
            <a:ext cx="755650" cy="188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"/>
          <p:cNvSpPr/>
          <p:nvPr/>
        </p:nvSpPr>
        <p:spPr>
          <a:xfrm>
            <a:off x="8388350" y="6669088"/>
            <a:ext cx="755650" cy="188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19"/>
          <p:cNvSpPr txBox="1">
            <a:spLocks noGrp="1"/>
          </p:cNvSpPr>
          <p:nvPr>
            <p:ph type="ctrTitle"/>
          </p:nvPr>
        </p:nvSpPr>
        <p:spPr>
          <a:xfrm>
            <a:off x="2195513" y="908050"/>
            <a:ext cx="640397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00E5"/>
                </a:solidFill>
              </a:rPr>
              <a:t>GRAZIE</a:t>
            </a:r>
            <a:br>
              <a:rPr lang="it-IT">
                <a:solidFill>
                  <a:srgbClr val="0000E5"/>
                </a:solidFill>
              </a:rPr>
            </a:br>
            <a:endParaRPr/>
          </a:p>
        </p:txBody>
      </p:sp>
      <p:sp>
        <p:nvSpPr>
          <p:cNvPr id="424" name="Google Shape;424;p19"/>
          <p:cNvSpPr/>
          <p:nvPr/>
        </p:nvSpPr>
        <p:spPr>
          <a:xfrm>
            <a:off x="2700338" y="1844675"/>
            <a:ext cx="5903912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I docenti dell’ IC Don Milani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di Vimercate</a:t>
            </a:r>
            <a:endParaRPr sz="3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5" name="Google Shape;425;p19" descr="Logo circolo colore L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864" y="3213100"/>
            <a:ext cx="36449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9" descr="Immagine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9" descr="Logo circolo colore L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162" y="3590292"/>
            <a:ext cx="273630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9"/>
          <p:cNvSpPr/>
          <p:nvPr/>
        </p:nvSpPr>
        <p:spPr>
          <a:xfrm>
            <a:off x="1547664" y="1484784"/>
            <a:ext cx="712879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La dirigente e i docenti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dell’ IC Don Milani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di Vimercate</a:t>
            </a:r>
            <a:endParaRPr sz="3200" b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9" name="Google Shape;429;p19"/>
          <p:cNvSpPr txBox="1"/>
          <p:nvPr/>
        </p:nvSpPr>
        <p:spPr>
          <a:xfrm>
            <a:off x="1691680" y="908720"/>
            <a:ext cx="640397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it-IT"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GRAZIE</a:t>
            </a:r>
            <a:r>
              <a:rPr lang="it-IT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340768"/>
            <a:ext cx="3168476" cy="206143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>
            <a:off x="1403648" y="332656"/>
            <a:ext cx="3240087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SCUOLA DELL’ INFANZIA STATALE</a:t>
            </a:r>
            <a:b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H. C. ANDERSEN</a:t>
            </a:r>
            <a:b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Via FIUME </a:t>
            </a:r>
            <a:b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S.MAURIZIO-VIMERCATE MB </a:t>
            </a:r>
            <a:b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0396850893</a:t>
            </a:r>
            <a:endParaRPr/>
          </a:p>
        </p:txBody>
      </p:sp>
      <p:grpSp>
        <p:nvGrpSpPr>
          <p:cNvPr id="217" name="Google Shape;217;p2"/>
          <p:cNvGrpSpPr/>
          <p:nvPr/>
        </p:nvGrpSpPr>
        <p:grpSpPr>
          <a:xfrm>
            <a:off x="1619672" y="3645024"/>
            <a:ext cx="3456508" cy="1800994"/>
            <a:chOff x="1020" y="1695"/>
            <a:chExt cx="1995" cy="1496"/>
          </a:xfrm>
        </p:grpSpPr>
        <p:pic>
          <p:nvPicPr>
            <p:cNvPr id="218" name="Google Shape;21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0" y="1695"/>
              <a:ext cx="1995" cy="1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2"/>
            <p:cNvSpPr txBox="1"/>
            <p:nvPr/>
          </p:nvSpPr>
          <p:spPr>
            <a:xfrm>
              <a:off x="1020" y="1695"/>
              <a:ext cx="1995" cy="1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20" name="Google Shape;220;p2"/>
          <p:cNvSpPr txBox="1"/>
          <p:nvPr/>
        </p:nvSpPr>
        <p:spPr>
          <a:xfrm>
            <a:off x="4427984" y="908720"/>
            <a:ext cx="4897438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LE SCUOLE</a:t>
            </a:r>
            <a:r>
              <a:rPr lang="it-IT" sz="3200" b="1" i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DELL’INFANZIA</a:t>
            </a:r>
            <a:endParaRPr/>
          </a:p>
        </p:txBody>
      </p:sp>
      <p:pic>
        <p:nvPicPr>
          <p:cNvPr id="221" name="Google Shape;2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152" y="2852936"/>
            <a:ext cx="2951559" cy="220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"/>
          <p:cNvSpPr/>
          <p:nvPr/>
        </p:nvSpPr>
        <p:spPr>
          <a:xfrm>
            <a:off x="1763688" y="5661248"/>
            <a:ext cx="3240087" cy="101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SCUOLA DELL’ INFANZIA STATALE</a:t>
            </a:r>
            <a:br>
              <a:rPr lang="it-IT" sz="12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C. PERRAULT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Via ISARCO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ORENO-VIMERCATE MB  039666946</a:t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5003800" y="5157788"/>
            <a:ext cx="3635375" cy="101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SCUOLA DELL’ INFANZIA STATALE</a:t>
            </a:r>
            <a:br>
              <a:rPr lang="it-IT" sz="1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C. COLLODI</a:t>
            </a:r>
            <a:endParaRPr/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Via DON LUALDI </a:t>
            </a:r>
            <a:endParaRPr/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RUGINELLO-VIMERCATE MB</a:t>
            </a:r>
            <a:endParaRPr/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039667513</a:t>
            </a:r>
            <a:endParaRPr/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 idx="4294967295"/>
          </p:nvPr>
        </p:nvSpPr>
        <p:spPr>
          <a:xfrm>
            <a:off x="1079500" y="358775"/>
            <a:ext cx="7558088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OBIETTIVI DELLA SERATA</a:t>
            </a:r>
            <a:endParaRPr/>
          </a:p>
        </p:txBody>
      </p:sp>
      <p:sp>
        <p:nvSpPr>
          <p:cNvPr id="231" name="Google Shape;231;p3" descr="Rectangle: Click to edit Master text styles&#10;Second level&#10;Third level&#10;Fourth level&#10;Fifth level"/>
          <p:cNvSpPr txBox="1">
            <a:spLocks noGrp="1"/>
          </p:cNvSpPr>
          <p:nvPr>
            <p:ph type="body" idx="4294967295"/>
          </p:nvPr>
        </p:nvSpPr>
        <p:spPr>
          <a:xfrm>
            <a:off x="1306275" y="1483175"/>
            <a:ext cx="73314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Char char="🡪"/>
            </a:pPr>
            <a:r>
              <a:rPr lang="it-IT" b="1">
                <a:solidFill>
                  <a:srgbClr val="002060"/>
                </a:solidFill>
              </a:rPr>
              <a:t>P</a:t>
            </a:r>
            <a:r>
              <a:rPr lang="it-IT">
                <a:solidFill>
                  <a:srgbClr val="002060"/>
                </a:solidFill>
              </a:rPr>
              <a:t>iano </a:t>
            </a:r>
            <a:r>
              <a:rPr lang="it-IT" b="1">
                <a:solidFill>
                  <a:srgbClr val="002060"/>
                </a:solidFill>
              </a:rPr>
              <a:t>T</a:t>
            </a:r>
            <a:r>
              <a:rPr lang="it-IT">
                <a:solidFill>
                  <a:srgbClr val="002060"/>
                </a:solidFill>
              </a:rPr>
              <a:t>riennale dell’</a:t>
            </a:r>
            <a:r>
              <a:rPr lang="it-IT" b="1">
                <a:solidFill>
                  <a:srgbClr val="002060"/>
                </a:solidFill>
              </a:rPr>
              <a:t>O</a:t>
            </a:r>
            <a:r>
              <a:rPr lang="it-IT">
                <a:solidFill>
                  <a:srgbClr val="002060"/>
                </a:solidFill>
              </a:rPr>
              <a:t>fferta </a:t>
            </a:r>
            <a:r>
              <a:rPr lang="it-IT" b="1">
                <a:solidFill>
                  <a:srgbClr val="002060"/>
                </a:solidFill>
              </a:rPr>
              <a:t>F</a:t>
            </a:r>
            <a:r>
              <a:rPr lang="it-IT">
                <a:solidFill>
                  <a:srgbClr val="002060"/>
                </a:solidFill>
              </a:rPr>
              <a:t>ormativa (PTOF)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Char char="🡪"/>
            </a:pPr>
            <a:r>
              <a:rPr lang="it-IT">
                <a:solidFill>
                  <a:srgbClr val="002060"/>
                </a:solidFill>
              </a:rPr>
              <a:t>Organizzazione oraria e didattica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Char char="🡪"/>
            </a:pPr>
            <a:r>
              <a:rPr lang="it-IT">
                <a:solidFill>
                  <a:srgbClr val="002060"/>
                </a:solidFill>
              </a:rPr>
              <a:t>Domanda d’iscrizione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8388350" y="6669088"/>
            <a:ext cx="755650" cy="188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3" descr="9k=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" descr="9k=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" descr="9k=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" descr="Logo circolo colore L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834" y="5276649"/>
            <a:ext cx="1290838" cy="12908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7" name="Google Shape;237;p3" descr="Logo circolo colore L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2396" y="5286388"/>
            <a:ext cx="1290838" cy="12908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 txBox="1">
            <a:spLocks noGrp="1"/>
          </p:cNvSpPr>
          <p:nvPr>
            <p:ph type="ctrTitle"/>
          </p:nvPr>
        </p:nvSpPr>
        <p:spPr>
          <a:xfrm>
            <a:off x="1661500" y="1017975"/>
            <a:ext cx="69651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it-IT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it-IT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iano </a:t>
            </a:r>
            <a:r>
              <a:rPr lang="it-IT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it-IT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riennale </a:t>
            </a:r>
            <a:br>
              <a:rPr lang="it-IT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dell’</a:t>
            </a:r>
            <a:r>
              <a:rPr lang="it-IT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it-IT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fferta </a:t>
            </a:r>
            <a:r>
              <a:rPr lang="it-IT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it-IT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ormativa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u="sng">
                <a:solidFill>
                  <a:schemeClr val="hlink"/>
                </a:solidFill>
                <a:hlinkClick r:id="rId3"/>
              </a:rPr>
              <a:t>https://www.icsdonmilanivimercate.edu.it/agid/tipologia-documento/documento-didattico/</a:t>
            </a:r>
            <a:endParaRPr sz="2300">
              <a:solidFill>
                <a:srgbClr val="002060"/>
              </a:solidFill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8388350" y="6597650"/>
            <a:ext cx="755650" cy="260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6" name="Google Shape;246;p4" descr="Logo circolo colore L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8082" y="4990897"/>
            <a:ext cx="1576590" cy="157659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"/>
          <p:cNvSpPr txBox="1">
            <a:spLocks noGrp="1"/>
          </p:cNvSpPr>
          <p:nvPr>
            <p:ph type="title" idx="4294967295"/>
          </p:nvPr>
        </p:nvSpPr>
        <p:spPr>
          <a:xfrm>
            <a:off x="900113" y="765175"/>
            <a:ext cx="7558087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002060"/>
                </a:solidFill>
              </a:rPr>
              <a:t>DEFINIZIONE DI PTOF</a:t>
            </a:r>
            <a:endParaRPr/>
          </a:p>
        </p:txBody>
      </p:sp>
      <p:sp>
        <p:nvSpPr>
          <p:cNvPr id="254" name="Google Shape;254;p5" descr="Rectangle: Click to edit Master text styles&#10;Second level&#10;Third level&#10;Fourth level&#10;Fifth level"/>
          <p:cNvSpPr txBox="1">
            <a:spLocks noGrp="1"/>
          </p:cNvSpPr>
          <p:nvPr>
            <p:ph type="body" idx="4294967295"/>
          </p:nvPr>
        </p:nvSpPr>
        <p:spPr>
          <a:xfrm>
            <a:off x="285750" y="2060575"/>
            <a:ext cx="8643938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it-IT">
                <a:solidFill>
                  <a:srgbClr val="002060"/>
                </a:solidFill>
              </a:rPr>
              <a:t>Il PTOF è il </a:t>
            </a:r>
            <a:r>
              <a:rPr lang="it-IT" b="1" i="1" u="sng">
                <a:solidFill>
                  <a:srgbClr val="002060"/>
                </a:solidFill>
              </a:rPr>
              <a:t>documento fondamentale </a:t>
            </a:r>
            <a:r>
              <a:rPr lang="it-IT">
                <a:solidFill>
                  <a:srgbClr val="002060"/>
                </a:solidFill>
              </a:rPr>
              <a:t>costitutivo dell’identità culturale e progettuale delle istituzioni scolastiche ed esplicita la progettazione curricolare, extracurricolare, educativa e organizzativa che le singole scuole adottano nell'ambito della loro autonomia. 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8388350" y="6669088"/>
            <a:ext cx="755650" cy="188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6" name="Google Shape;256;p5" descr="Logo circolo colore L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834" y="5276649"/>
            <a:ext cx="1290838" cy="12908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>
            <a:spLocks noGrp="1"/>
          </p:cNvSpPr>
          <p:nvPr>
            <p:ph type="title"/>
          </p:nvPr>
        </p:nvSpPr>
        <p:spPr>
          <a:xfrm>
            <a:off x="1079500" y="358775"/>
            <a:ext cx="7558088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002060"/>
                </a:solidFill>
              </a:rPr>
              <a:t>PROGETTO EDUCATIVO</a:t>
            </a:r>
            <a:endParaRPr/>
          </a:p>
        </p:txBody>
      </p:sp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419825" y="1785950"/>
            <a:ext cx="6894000" cy="26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it-IT" sz="240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it-IT" sz="3600">
                <a:solidFill>
                  <a:srgbClr val="002060"/>
                </a:solidFill>
              </a:rPr>
              <a:t>	</a:t>
            </a:r>
            <a:r>
              <a:rPr lang="it-IT" sz="2800" b="1" i="1"/>
              <a:t>Crescere, apprendere, condividere, comunicare, educare:</a:t>
            </a:r>
            <a:endParaRPr sz="2800" b="1" i="1"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800" b="1" i="1"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800" b="1" i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1" i="1"/>
              <a:t>parole-chiave per diventare cittadino del mondo.</a:t>
            </a:r>
            <a:endParaRPr sz="1800" b="1" i="1"/>
          </a:p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3600">
              <a:solidFill>
                <a:srgbClr val="002060"/>
              </a:solidFill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8388350" y="6597650"/>
            <a:ext cx="755650" cy="260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6" name="Google Shape;266;p6" descr="Logo circolo colore L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834" y="5276649"/>
            <a:ext cx="1290838" cy="12908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7" name="Google Shape;267;p6" descr="Logo circolo colore L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834" y="5286388"/>
            <a:ext cx="1290838" cy="12908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1079500" y="358775"/>
            <a:ext cx="7558088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002060"/>
                </a:solidFill>
              </a:rPr>
              <a:t>I BINARI</a:t>
            </a:r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body" idx="1"/>
          </p:nvPr>
        </p:nvSpPr>
        <p:spPr>
          <a:xfrm>
            <a:off x="933450" y="836712"/>
            <a:ext cx="8031038" cy="52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🡪"/>
            </a:pPr>
            <a:r>
              <a:rPr lang="it-IT" sz="2800" b="1">
                <a:solidFill>
                  <a:srgbClr val="002060"/>
                </a:solidFill>
              </a:rPr>
              <a:t>SAPER ESSERE</a:t>
            </a:r>
            <a:r>
              <a:rPr lang="it-IT" sz="2800">
                <a:solidFill>
                  <a:srgbClr val="002060"/>
                </a:solidFill>
              </a:rPr>
              <a:t>: promuovere la conoscenza di sé e la formazione di interessi, motivazioni, capacità di scelta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🡪"/>
            </a:pPr>
            <a:r>
              <a:rPr lang="it-IT" sz="2800" b="1">
                <a:solidFill>
                  <a:srgbClr val="002060"/>
                </a:solidFill>
              </a:rPr>
              <a:t>VIVERE INSIEME</a:t>
            </a:r>
            <a:r>
              <a:rPr lang="it-IT" sz="2800">
                <a:solidFill>
                  <a:srgbClr val="002060"/>
                </a:solidFill>
              </a:rPr>
              <a:t>: promuovere la conoscenza degli altri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🡪"/>
            </a:pPr>
            <a:r>
              <a:rPr lang="it-IT" sz="2800" b="1">
                <a:solidFill>
                  <a:srgbClr val="002060"/>
                </a:solidFill>
              </a:rPr>
              <a:t>CONOSCERE</a:t>
            </a:r>
            <a:r>
              <a:rPr lang="it-IT" sz="2800">
                <a:solidFill>
                  <a:srgbClr val="002060"/>
                </a:solidFill>
              </a:rPr>
              <a:t>: fornire gli strumenti per l’acquisizione delle conoscenze fondamentali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🡪"/>
            </a:pPr>
            <a:r>
              <a:rPr lang="it-IT" sz="2800" b="1">
                <a:solidFill>
                  <a:srgbClr val="002060"/>
                </a:solidFill>
              </a:rPr>
              <a:t>SAPER FARE: </a:t>
            </a:r>
            <a:r>
              <a:rPr lang="it-IT" sz="2800">
                <a:solidFill>
                  <a:srgbClr val="002060"/>
                </a:solidFill>
              </a:rPr>
              <a:t>sviluppare competenze cognitive, comunicative, creative ed espressive </a:t>
            </a: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8388350" y="6597650"/>
            <a:ext cx="755650" cy="260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7" name="Google Shape;2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198" y="5215953"/>
            <a:ext cx="1475360" cy="147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18f3290a81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675" y="2236475"/>
            <a:ext cx="3346950" cy="22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8f3290a81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275" y="249100"/>
            <a:ext cx="2096012" cy="19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8f3290a819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4025" y="560450"/>
            <a:ext cx="3964551" cy="10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8f3290a819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4100" y="2506191"/>
            <a:ext cx="2096000" cy="167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8f3290a819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7872" y="4656925"/>
            <a:ext cx="2251975" cy="18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8f3290a819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3075" y="4934725"/>
            <a:ext cx="1917650" cy="16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8f3290a819_0_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74875" y="3534150"/>
            <a:ext cx="1917650" cy="2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8f3290a819_0_1"/>
          <p:cNvSpPr txBox="1"/>
          <p:nvPr/>
        </p:nvSpPr>
        <p:spPr>
          <a:xfrm>
            <a:off x="5156900" y="964400"/>
            <a:ext cx="401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8f3290a819_0_1"/>
          <p:cNvSpPr txBox="1"/>
          <p:nvPr/>
        </p:nvSpPr>
        <p:spPr>
          <a:xfrm>
            <a:off x="-1138525" y="2076150"/>
            <a:ext cx="77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2" name="Google Shape;292;g18f3290a819_0_1"/>
          <p:cNvCxnSpPr/>
          <p:nvPr/>
        </p:nvCxnSpPr>
        <p:spPr>
          <a:xfrm rot="10800000">
            <a:off x="3844125" y="1588475"/>
            <a:ext cx="509100" cy="60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g18f3290a819_0_1"/>
          <p:cNvCxnSpPr/>
          <p:nvPr/>
        </p:nvCxnSpPr>
        <p:spPr>
          <a:xfrm flipH="1">
            <a:off x="2719100" y="2411025"/>
            <a:ext cx="723300" cy="6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g18f3290a819_0_1"/>
          <p:cNvCxnSpPr/>
          <p:nvPr/>
        </p:nvCxnSpPr>
        <p:spPr>
          <a:xfrm flipH="1">
            <a:off x="3067400" y="4286250"/>
            <a:ext cx="375000" cy="32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g18f3290a819_0_1"/>
          <p:cNvCxnSpPr>
            <a:stCxn id="283" idx="2"/>
            <a:endCxn id="288" idx="0"/>
          </p:cNvCxnSpPr>
          <p:nvPr/>
        </p:nvCxnSpPr>
        <p:spPr>
          <a:xfrm>
            <a:off x="5084150" y="4447725"/>
            <a:ext cx="107700" cy="48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g18f3290a819_0_1"/>
          <p:cNvCxnSpPr>
            <a:stCxn id="283" idx="3"/>
          </p:cNvCxnSpPr>
          <p:nvPr/>
        </p:nvCxnSpPr>
        <p:spPr>
          <a:xfrm>
            <a:off x="6757625" y="3342100"/>
            <a:ext cx="796800" cy="20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g18f3290a819_0_1"/>
          <p:cNvCxnSpPr/>
          <p:nvPr/>
        </p:nvCxnSpPr>
        <p:spPr>
          <a:xfrm rot="10800000" flipH="1">
            <a:off x="5960575" y="1553700"/>
            <a:ext cx="509100" cy="65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 txBox="1"/>
          <p:nvPr/>
        </p:nvSpPr>
        <p:spPr>
          <a:xfrm>
            <a:off x="138675" y="-905563"/>
            <a:ext cx="7342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it-IT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it-IT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it-IT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it-IT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it-IT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it-IT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it-IT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8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1330550" y="3048950"/>
            <a:ext cx="43938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3" marR="0" lvl="0" indent="-34131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 b="1">
              <a:solidFill>
                <a:srgbClr val="3333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 b="1">
              <a:solidFill>
                <a:srgbClr val="3333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 b="1">
              <a:solidFill>
                <a:srgbClr val="3333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1187624" y="303098"/>
            <a:ext cx="7128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FINALITÀ DELLA  SCUOLA DELL’ INFANZIA</a:t>
            </a:r>
            <a:br>
              <a:rPr lang="it-IT" sz="20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000" b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1187625" y="836826"/>
            <a:ext cx="2448300" cy="936000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MATURAZIONE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DELL’IDENTITÀ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1769350" y="1844825"/>
            <a:ext cx="2859600" cy="936000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CONQUISTA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DELL’AUTONOMIA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5784975" y="1772825"/>
            <a:ext cx="2448300" cy="936000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SVILUPPO DELLE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COMPETENZE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4052425" y="670625"/>
            <a:ext cx="2546700" cy="1102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outerShdw dist="17819" dir="2700000" algn="ctr" rotWithShape="0">
              <a:srgbClr val="C0C0C0">
                <a:alpha val="80000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SVILUPPO DEL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SENSO DI</a:t>
            </a:r>
            <a:endParaRPr sz="1400" b="1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CITTADINANZA</a:t>
            </a:r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1115616" y="3140968"/>
            <a:ext cx="4536504" cy="303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914400" marR="0" lvl="0" indent="-4556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Attraverso</a:t>
            </a:r>
            <a:endParaRPr/>
          </a:p>
          <a:p>
            <a:pPr marL="915987" marR="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</a:pPr>
            <a:r>
              <a:rPr lang="it-IT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il gioco</a:t>
            </a:r>
            <a:endParaRPr/>
          </a:p>
          <a:p>
            <a:pPr marL="914400" marR="0" lvl="0" indent="-4556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</a:pPr>
            <a:r>
              <a:rPr lang="it-IT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la valorizzazione degli stili personali</a:t>
            </a:r>
            <a:endParaRPr/>
          </a:p>
          <a:p>
            <a:pPr marL="914400" marR="0" lvl="0" indent="-4556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</a:pPr>
            <a:r>
              <a:rPr lang="it-IT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la vita di relazione</a:t>
            </a:r>
            <a:endParaRPr/>
          </a:p>
          <a:p>
            <a:pPr marL="914400" marR="0" lvl="0" indent="-4556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</a:pPr>
            <a:r>
              <a:rPr lang="it-IT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l’esplorazione e la scoperta</a:t>
            </a:r>
            <a:endParaRPr/>
          </a:p>
          <a:p>
            <a:pPr marL="914400" marR="0" lvl="0" indent="-3413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</a:pPr>
            <a:endParaRPr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-45561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it-IT" sz="1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 interazione con la famiglia </a:t>
            </a:r>
            <a:endParaRPr/>
          </a:p>
          <a:p>
            <a:pPr marL="914400" marR="0" lvl="0" indent="-45561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it-IT" sz="1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 con le  agenzie educative del territorio</a:t>
            </a:r>
            <a:endParaRPr/>
          </a:p>
        </p:txBody>
      </p:sp>
      <p:sp>
        <p:nvSpPr>
          <p:cNvPr id="313" name="Google Shape;313;p11"/>
          <p:cNvSpPr txBox="1"/>
          <p:nvPr/>
        </p:nvSpPr>
        <p:spPr>
          <a:xfrm rot="447712">
            <a:off x="6628602" y="3051210"/>
            <a:ext cx="1872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CAMPI DI ESPERIENZA</a:t>
            </a:r>
            <a:endParaRPr/>
          </a:p>
        </p:txBody>
      </p:sp>
      <p:sp>
        <p:nvSpPr>
          <p:cNvPr id="314" name="Google Shape;314;p11"/>
          <p:cNvSpPr txBox="1"/>
          <p:nvPr/>
        </p:nvSpPr>
        <p:spPr>
          <a:xfrm rot="474218">
            <a:off x="5764937" y="2801017"/>
            <a:ext cx="3209286" cy="245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Noto Sans Symbols"/>
              <a:buNone/>
            </a:pPr>
            <a:endParaRPr sz="32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1313" marR="0" lvl="0" indent="-341313" algn="l" rtl="0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Noto Sans Symbols"/>
              <a:buChar char="•"/>
            </a:pPr>
            <a:r>
              <a:rPr lang="it-IT" sz="16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il sé e l’altro</a:t>
            </a:r>
            <a:endParaRPr/>
          </a:p>
          <a:p>
            <a:pPr marL="341313" marR="0" lvl="0" indent="-341313" algn="l" rtl="0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Noto Sans Symbols"/>
              <a:buChar char="•"/>
            </a:pPr>
            <a:r>
              <a:rPr lang="it-IT" sz="16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il corpo e il movimento</a:t>
            </a:r>
            <a:endParaRPr/>
          </a:p>
          <a:p>
            <a:pPr marL="341313" marR="0" lvl="0" indent="-341313" algn="l" rtl="0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Noto Sans Symbols"/>
              <a:buChar char="•"/>
            </a:pPr>
            <a:r>
              <a:rPr lang="it-IT" sz="16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immagini, suoni, colori</a:t>
            </a:r>
            <a:endParaRPr/>
          </a:p>
          <a:p>
            <a:pPr marL="341313" marR="0" lvl="0" indent="-341313" algn="l" rtl="0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Noto Sans Symbols"/>
              <a:buChar char="•"/>
            </a:pPr>
            <a:r>
              <a:rPr lang="it-IT" sz="16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 discorsi e le parole</a:t>
            </a:r>
            <a:endParaRPr/>
          </a:p>
          <a:p>
            <a:pPr marL="341313" marR="0" lvl="0" indent="-341313" algn="l" rtl="0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Noto Sans Symbols"/>
              <a:buChar char="•"/>
            </a:pPr>
            <a:r>
              <a:rPr lang="it-IT" sz="16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la conoscenza del mondo</a:t>
            </a:r>
            <a:endParaRPr/>
          </a:p>
        </p:txBody>
      </p:sp>
      <p:pic>
        <p:nvPicPr>
          <p:cNvPr id="315" name="Google Shape;3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5516" y="5359838"/>
            <a:ext cx="1475360" cy="147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2">
  <a:themeElements>
    <a:clrScheme name="Diseño predeterminad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ITE">
  <a:themeElements>
    <a:clrScheme name="Diseño predeterminad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1029</Words>
  <Application>Microsoft Office PowerPoint</Application>
  <PresentationFormat>Presentazione su schermo (4:3)</PresentationFormat>
  <Paragraphs>237</Paragraphs>
  <Slides>18</Slides>
  <Notes>18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Verdana</vt:lpstr>
      <vt:lpstr>Times New Roman</vt:lpstr>
      <vt:lpstr>Tahoma</vt:lpstr>
      <vt:lpstr>Comic Sans MS</vt:lpstr>
      <vt:lpstr>Courier New</vt:lpstr>
      <vt:lpstr>Arial</vt:lpstr>
      <vt:lpstr>Noto Sans Symbols</vt:lpstr>
      <vt:lpstr>Calibri</vt:lpstr>
      <vt:lpstr>Tema2</vt:lpstr>
      <vt:lpstr>MATITE</vt:lpstr>
      <vt:lpstr> 13 dicembre 2022</vt:lpstr>
      <vt:lpstr>Presentazione standard di PowerPoint</vt:lpstr>
      <vt:lpstr>OBIETTIVI DELLA SERATA</vt:lpstr>
      <vt:lpstr>IL Piano Triennale  dell’Offerta Formativa  https://www.icsdonmilanivimercate.edu.it/agid/tipologia-documento/documento-didattico/</vt:lpstr>
      <vt:lpstr>DEFINIZIONE DI PTOF</vt:lpstr>
      <vt:lpstr>PROGETTO EDUCATIVO</vt:lpstr>
      <vt:lpstr>I BINARI</vt:lpstr>
      <vt:lpstr>Presentazione standard di PowerPoint</vt:lpstr>
      <vt:lpstr>Presentazione standard di PowerPoint</vt:lpstr>
      <vt:lpstr>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domanda d’iscrizione  a.s. 2023-2024 </vt:lpstr>
      <vt:lpstr>Adempimenti delle famiglie</vt:lpstr>
      <vt:lpstr>GRAZIE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13 dicembre 2022</dc:title>
  <dc:creator>Luci</dc:creator>
  <cp:lastModifiedBy>Assistente10</cp:lastModifiedBy>
  <cp:revision>1</cp:revision>
  <dcterms:created xsi:type="dcterms:W3CDTF">1601-01-01T00:00:00Z</dcterms:created>
  <dcterms:modified xsi:type="dcterms:W3CDTF">2022-12-05T11:14:42Z</dcterms:modified>
</cp:coreProperties>
</file>