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1" r:id="rId30"/>
    <p:sldId id="279" r:id="rId31"/>
    <p:sldId id="280" r:id="rId32"/>
  </p:sldIdLst>
  <p:sldSz cx="9144000" cy="6858000" type="screen4x3"/>
  <p:notesSz cx="6669088" cy="99187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400" b="0" strike="noStrike" spc="-1">
                <a:solidFill>
                  <a:srgbClr val="FFFFFF"/>
                </a:solidFill>
                <a:latin typeface="Verdana"/>
              </a:rPr>
              <a:t>Fai clic per spostare la diapositiva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25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E721CEF-8F34-4D0E-B7A7-D663B146A0C2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94D83A47-A775-4D4A-BB00-8647FC433694}" type="slidenum">
              <a:rPr lang="it-IT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1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38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30360" y="811080"/>
            <a:ext cx="5405040" cy="4053960"/>
          </a:xfrm>
          <a:prstGeom prst="rect">
            <a:avLst/>
          </a:prstGeom>
        </p:spPr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Preside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Alberti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721CEF-8F34-4D0E-B7A7-D663B146A0C2}" type="slidenum">
              <a:rPr lang="it-IT" sz="1400" b="0" strike="noStrike" spc="-1" smtClean="0">
                <a:latin typeface="Times New Roman"/>
              </a:rPr>
              <a:t>10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00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Alberti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721CEF-8F34-4D0E-B7A7-D663B146A0C2}" type="slidenum">
              <a:rPr lang="it-IT" sz="1400" b="0" strike="noStrike" spc="-1" smtClean="0">
                <a:latin typeface="Times New Roman"/>
              </a:rPr>
              <a:t>11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37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9EB7B32D-B89C-44C4-A4F1-39630D12CB7F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12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1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57160" y="744480"/>
            <a:ext cx="4954320" cy="3717720"/>
          </a:xfrm>
          <a:prstGeom prst="rect">
            <a:avLst/>
          </a:prstGeom>
        </p:spPr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6280" cy="44625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it-IT" sz="2000" b="0" strike="noStrike" spc="-1" dirty="0" smtClean="0">
                <a:latin typeface="Times New Roman"/>
                <a:ea typeface="Microsoft YaHei"/>
              </a:rPr>
              <a:t>D’Alessandro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3025908F-B34E-4CA8-8FDF-EF2D28278175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13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1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57160" y="744480"/>
            <a:ext cx="4954320" cy="3717720"/>
          </a:xfrm>
          <a:prstGeom prst="rect">
            <a:avLst/>
          </a:prstGeom>
        </p:spPr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 dirty="0" err="1" smtClean="0">
                <a:latin typeface="Arial"/>
              </a:rPr>
              <a:t>Tangianu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160" y="744480"/>
            <a:ext cx="4952520" cy="3715920"/>
          </a:xfrm>
          <a:prstGeom prst="rect">
            <a:avLst/>
          </a:prstGeom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 dirty="0" err="1" smtClean="0">
                <a:latin typeface="Arial"/>
              </a:rPr>
              <a:t>Tangianu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418" name="TextShape 3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715974ED-BCB3-4313-85AF-09C5EDFCD183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160" y="744480"/>
            <a:ext cx="4952520" cy="3715920"/>
          </a:xfrm>
          <a:prstGeom prst="rect">
            <a:avLst/>
          </a:prstGeom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 dirty="0" err="1" smtClean="0">
                <a:latin typeface="Arial"/>
              </a:rPr>
              <a:t>Tangianu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421" name="TextShape 3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EF66C326-836B-4D87-80BF-859012C64FAD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15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845E718E-4958-42E2-826A-7DCFE5517B54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16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3777120" y="9420480"/>
            <a:ext cx="2890080" cy="496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588DEA91-6B36-4109-BFD8-040E4EA36BD1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16</a:t>
            </a:fld>
            <a:endParaRPr lang="it-IT" sz="1200" b="0" strike="noStrike" spc="-1">
              <a:latin typeface="Arial"/>
            </a:endParaRPr>
          </a:p>
        </p:txBody>
      </p:sp>
      <p:sp>
        <p:nvSpPr>
          <p:cNvPr id="42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857250" y="744538"/>
            <a:ext cx="4954588" cy="3717925"/>
          </a:xfrm>
          <a:prstGeom prst="rect">
            <a:avLst/>
          </a:prstGeom>
        </p:spPr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6280" cy="44625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it-IT" sz="2000" b="0" strike="noStrike" spc="-1">
                <a:latin typeface="Times New Roman"/>
                <a:ea typeface="Microsoft YaHei"/>
              </a:rPr>
              <a:t>Raffa 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C9441B3F-87E2-45F5-AE0D-C7D43E8BFB49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17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2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57160" y="744480"/>
            <a:ext cx="4954320" cy="3717720"/>
          </a:xfrm>
          <a:prstGeom prst="rect">
            <a:avLst/>
          </a:prstGeom>
        </p:spPr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6280" cy="44625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it-IT" sz="2000" b="0" strike="noStrike" spc="-1">
                <a:latin typeface="Times New Roman"/>
                <a:ea typeface="Microsoft YaHei"/>
              </a:rPr>
              <a:t>Raffa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744538"/>
            <a:ext cx="4953000" cy="3716337"/>
          </a:xfrm>
          <a:prstGeom prst="rect">
            <a:avLst/>
          </a:prstGeom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Preside</a:t>
            </a:r>
          </a:p>
        </p:txBody>
      </p:sp>
      <p:sp>
        <p:nvSpPr>
          <p:cNvPr id="431" name="TextShape 3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D6A3669F-B30D-4243-B6FB-373949C59240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18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AE39B5AE-B127-4FDC-9DB0-9DA313431496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19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3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57250" y="744538"/>
            <a:ext cx="4954588" cy="3717925"/>
          </a:xfrm>
          <a:prstGeom prst="rect">
            <a:avLst/>
          </a:prstGeom>
        </p:spPr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preside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DDE1B75E-E7C1-410A-8D09-44F54279521C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3777120" y="9420480"/>
            <a:ext cx="2890080" cy="496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BE075DD4-9192-4921-9550-E361CCEC30F0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it-IT" sz="1200" b="0" strike="noStrike" spc="-1">
              <a:latin typeface="Arial"/>
            </a:endParaRPr>
          </a:p>
        </p:txBody>
      </p:sp>
      <p:sp>
        <p:nvSpPr>
          <p:cNvPr id="39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857160" y="744480"/>
            <a:ext cx="4954320" cy="3717720"/>
          </a:xfrm>
          <a:prstGeom prst="rect">
            <a:avLst/>
          </a:prstGeom>
        </p:spPr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6280" cy="44625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51"/>
              </a:spcBef>
            </a:pPr>
            <a:r>
              <a:rPr lang="it-IT" sz="2000" b="0" strike="noStrike" spc="-1">
                <a:latin typeface="Arial"/>
                <a:ea typeface="Microsoft YaHei"/>
              </a:rPr>
              <a:t>Preside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C1BF2E68-4B19-4135-B0E1-20CA1DB09443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20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3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57250" y="744538"/>
            <a:ext cx="4954588" cy="3717925"/>
          </a:xfrm>
          <a:prstGeom prst="rect">
            <a:avLst/>
          </a:prstGeom>
        </p:spPr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preside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160" y="744480"/>
            <a:ext cx="4952520" cy="3715920"/>
          </a:xfrm>
          <a:prstGeom prst="rect">
            <a:avLst/>
          </a:prstGeom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preside</a:t>
            </a:r>
          </a:p>
        </p:txBody>
      </p:sp>
      <p:sp>
        <p:nvSpPr>
          <p:cNvPr id="440" name="TextShape 3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BB51733F-80B3-4CDC-B0B1-86083C6C2844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21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744538"/>
            <a:ext cx="4953000" cy="3716337"/>
          </a:xfrm>
          <a:prstGeom prst="rect">
            <a:avLst/>
          </a:prstGeom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preside</a:t>
            </a:r>
          </a:p>
        </p:txBody>
      </p:sp>
      <p:sp>
        <p:nvSpPr>
          <p:cNvPr id="443" name="TextShape 3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EC6339B6-50FA-42D5-AF2D-22071CB5364D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22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preside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721CEF-8F34-4D0E-B7A7-D663B146A0C2}" type="slidenum">
              <a:rPr lang="it-IT" sz="1400" b="0" strike="noStrike" spc="-1" smtClean="0">
                <a:latin typeface="Times New Roman"/>
              </a:rPr>
              <a:t>23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1443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preside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721CEF-8F34-4D0E-B7A7-D663B146A0C2}" type="slidenum">
              <a:rPr lang="it-IT" sz="1400" b="0" strike="noStrike" spc="-1" smtClean="0">
                <a:latin typeface="Times New Roman"/>
              </a:rPr>
              <a:t>24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6161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A7F760F9-AAAE-4179-8785-58CB417E942D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25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4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57160" y="744480"/>
            <a:ext cx="4954320" cy="3717720"/>
          </a:xfrm>
          <a:prstGeom prst="rect">
            <a:avLst/>
          </a:prstGeom>
        </p:spPr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6280" cy="44625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9DE20F6A-479D-4D5B-9E93-A54D4B835EE2}" type="slidenum">
              <a:rPr lang="it-IT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3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39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30360" y="811080"/>
            <a:ext cx="5405040" cy="4053960"/>
          </a:xfrm>
          <a:prstGeom prst="rect">
            <a:avLst/>
          </a:prstGeom>
        </p:spPr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Preside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30360" y="811080"/>
            <a:ext cx="5405040" cy="4053960"/>
          </a:xfrm>
          <a:prstGeom prst="rect">
            <a:avLst/>
          </a:prstGeom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Alberti</a:t>
            </a:r>
          </a:p>
        </p:txBody>
      </p:sp>
      <p:sp>
        <p:nvSpPr>
          <p:cNvPr id="400" name="TextShape 3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E6364405-D345-4A16-9D4D-24986D603FC2}" type="slidenum">
              <a:rPr lang="it-IT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4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640BF861-94BE-4D28-BA53-71FD7A94A9E5}" type="slidenum">
              <a:rPr lang="it-IT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5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0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30360" y="811080"/>
            <a:ext cx="5405040" cy="4053960"/>
          </a:xfrm>
          <a:prstGeom prst="rect">
            <a:avLst/>
          </a:prstGeom>
        </p:spPr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Alberti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30360" y="811080"/>
            <a:ext cx="5405040" cy="4053960"/>
          </a:xfrm>
          <a:prstGeom prst="rect">
            <a:avLst/>
          </a:prstGeom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Alberti</a:t>
            </a:r>
          </a:p>
          <a:p>
            <a:pPr marL="216000" indent="-216000"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9753D518-DF06-4CA8-B396-038D9AD7CCA6}" type="slidenum">
              <a:rPr lang="it-IT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6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30360" y="811080"/>
            <a:ext cx="5405040" cy="4053960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66360" y="4710960"/>
            <a:ext cx="5334480" cy="4460760"/>
          </a:xfrm>
          <a:prstGeom prst="rect">
            <a:avLst/>
          </a:prstGeom>
        </p:spPr>
        <p:txBody>
          <a:bodyPr lIns="94320" tIns="47160" rIns="94320" bIns="4716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Alberti</a:t>
            </a:r>
          </a:p>
          <a:p>
            <a:pPr marL="216000" indent="-216000"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</p:txBody>
      </p:sp>
      <p:sp>
        <p:nvSpPr>
          <p:cNvPr id="409" name="TextShape 3"/>
          <p:cNvSpPr txBox="1"/>
          <p:nvPr/>
        </p:nvSpPr>
        <p:spPr>
          <a:xfrm>
            <a:off x="3777120" y="9420480"/>
            <a:ext cx="2888640" cy="4942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>
            <a:noAutofit/>
          </a:bodyPr>
          <a:lstStyle/>
          <a:p>
            <a:pPr algn="r">
              <a:lnSpc>
                <a:spcPct val="100000"/>
              </a:lnSpc>
            </a:pPr>
            <a:fld id="{31E0C470-03A0-4E88-A4A6-E1882EA2D879}" type="slidenum">
              <a:rPr lang="it-IT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7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Alberti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721CEF-8F34-4D0E-B7A7-D663B146A0C2}" type="slidenum">
              <a:rPr lang="it-IT" sz="1400" b="0" strike="noStrike" spc="-1" smtClean="0">
                <a:latin typeface="Times New Roman"/>
              </a:rPr>
              <a:t>8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428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Alberti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721CEF-8F34-4D0E-B7A7-D663B146A0C2}" type="slidenum">
              <a:rPr lang="it-IT" sz="1400" b="0" strike="noStrike" spc="-1" smtClean="0">
                <a:latin typeface="Times New Roman"/>
              </a:rPr>
              <a:t>9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81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Fare clic per modificare lo stile del titolo</a:t>
            </a:r>
            <a:endParaRPr lang="en-GB" sz="4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dicembre 2012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gennaio 2017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C2282F85-FA6D-4597-B34B-6BE99CA55888}" type="slidenum"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dicembre 2012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gennaio 2017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C5D29D5D-1988-4EF2-9B2D-1ED07BD43185}" type="slidenum"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400" b="0" strike="noStrike" spc="-1">
                <a:solidFill>
                  <a:srgbClr val="FFFFFF"/>
                </a:solidFill>
                <a:latin typeface="Verdana"/>
              </a:rPr>
              <a:t>Fai clic per modificare il formato del testo del titolo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Fare clic per modificare lo stile del titolo</a:t>
            </a:r>
            <a:endParaRPr lang="en-GB" sz="4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dicembre 2012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gennaio 2017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91863CC4-E8B4-4A11-AA5C-D104692285BB}" type="slidenum"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Fare clic per modificare lo stile del titolo</a:t>
            </a:r>
            <a:endParaRPr lang="en-GB" sz="4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Fare clic per modificare stili del testo dello schema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dicembre 2012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gennaio 2017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CCAB2572-A50A-4523-95A6-5D4BDA7FC6AB}" type="slidenum"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dicembre 2012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gennaio 2017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3747B3D4-34CC-4B89-A7ED-8ABA959E49DF}" type="slidenum"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400" b="0" strike="noStrike" spc="-1">
                <a:solidFill>
                  <a:srgbClr val="FFFFFF"/>
                </a:solidFill>
                <a:latin typeface="Verdana"/>
              </a:rPr>
              <a:t>Fai clic per modificare il formato del testo del titolo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Fare clic per modificare lo stile del titolo</a:t>
            </a:r>
            <a:endParaRPr lang="en-GB" sz="4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Fare clic per modificare stili del testo dello schema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dicembre 2012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gennaio 2017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138B03A-E0FB-4CE5-9D41-04C36EA82683}" type="slidenum"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donmilanivimercate.gov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://www.icsdonmilanivimercate.i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A699A18E-B278-46C3-9055-7DE72ADC2AA3}" type="slidenum">
              <a:rPr lang="es-ES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1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0" y="3709800"/>
            <a:ext cx="9143640" cy="9363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600" b="0" strike="noStrike" spc="-1">
                <a:solidFill>
                  <a:srgbClr val="002060"/>
                </a:solidFill>
                <a:latin typeface="Arial"/>
              </a:rPr>
              <a:t>14 dicembre 2022</a:t>
            </a:r>
            <a:endParaRPr lang="en-GB" sz="36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54" name="TextShape 3"/>
          <p:cNvSpPr txBox="1"/>
          <p:nvPr/>
        </p:nvSpPr>
        <p:spPr>
          <a:xfrm>
            <a:off x="511560" y="2034360"/>
            <a:ext cx="831600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it-IT" sz="4000" b="1" strike="noStrike" spc="-1">
                <a:solidFill>
                  <a:srgbClr val="002060"/>
                </a:solidFill>
                <a:latin typeface="Arial"/>
              </a:rPr>
              <a:t>ASSEMBLEA DI PRESENTAZIONE </a:t>
            </a:r>
            <a:endParaRPr lang="it-IT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it-IT" sz="4000" b="1" strike="noStrike" spc="-1">
                <a:solidFill>
                  <a:srgbClr val="002060"/>
                </a:solidFill>
                <a:latin typeface="Arial"/>
              </a:rPr>
              <a:t>SCUOLA PRIMARIA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1607400" y="548640"/>
            <a:ext cx="592884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i="1" strike="noStrike" spc="-1">
                <a:solidFill>
                  <a:srgbClr val="002060"/>
                </a:solidFill>
                <a:latin typeface="Arial"/>
                <a:ea typeface="Microsoft YaHei"/>
              </a:rPr>
              <a:t>Istituto Comprensivo don Lorenzo Milani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2060"/>
                </a:solidFill>
                <a:latin typeface="Arial"/>
                <a:ea typeface="Microsoft YaHei"/>
              </a:rPr>
              <a:t>Via Mascagni, Vimercate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u="sng" strike="noStrike" spc="-1">
                <a:solidFill>
                  <a:srgbClr val="3333CC"/>
                </a:solidFill>
                <a:uFillTx/>
                <a:latin typeface="Arial"/>
                <a:ea typeface="Microsoft YaHei"/>
                <a:hlinkClick r:id="rId3"/>
              </a:rPr>
              <a:t>http://www.icsdonmilanivimercate.edu.it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400" b="0" strike="noStrike" spc="-1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8388360" y="6669000"/>
            <a:ext cx="755280" cy="18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6"/>
          <p:cNvSpPr/>
          <p:nvPr/>
        </p:nvSpPr>
        <p:spPr>
          <a:xfrm>
            <a:off x="7174800" y="4067640"/>
            <a:ext cx="1511640" cy="151164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177560" y="988560"/>
            <a:ext cx="7836120" cy="438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9080" tIns="19080" rIns="19080" bIns="190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630" b="0" strike="noStrike" spc="-1">
                <a:solidFill>
                  <a:srgbClr val="B42E25"/>
                </a:solidFill>
                <a:latin typeface="Helvetica Neue Bold Condensed"/>
                <a:ea typeface="Helvetica Neue Bold Condensed"/>
              </a:rPr>
              <a:t>Per acquisire conoscenze occorrono metodi efficaci </a:t>
            </a:r>
            <a:endParaRPr lang="it-IT" sz="2630" b="0" strike="noStrike" spc="-1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3924000" y="1824840"/>
            <a:ext cx="4545360" cy="144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37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Quindi è importante cosa insegnare… ma anche come farlo</a:t>
            </a:r>
            <a:endParaRPr lang="it-IT" sz="2370" b="0" strike="noStrike" spc="-1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4098240" y="3404880"/>
            <a:ext cx="4545360" cy="973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37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Con passione, entusiasmo …</a:t>
            </a:r>
            <a:endParaRPr lang="it-IT" sz="237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GB" sz="237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e continua formazione</a:t>
            </a:r>
            <a:endParaRPr lang="it-IT" sz="2370" b="0" strike="noStrike" spc="-1">
              <a:latin typeface="Arial"/>
            </a:endParaRPr>
          </a:p>
        </p:txBody>
      </p:sp>
      <p:pic>
        <p:nvPicPr>
          <p:cNvPr id="311" name="Schermata 2021-12-01 alle 06.55.51.png" descr="Schermata 2021-12-01 alle 06.55.51.png"/>
          <p:cNvPicPr/>
          <p:nvPr/>
        </p:nvPicPr>
        <p:blipFill>
          <a:blip r:embed="rId3"/>
          <a:srcRect l="9449" t="7706" r="5838" b="3325"/>
          <a:stretch/>
        </p:blipFill>
        <p:spPr>
          <a:xfrm>
            <a:off x="420840" y="2061720"/>
            <a:ext cx="3306240" cy="3660480"/>
          </a:xfrm>
          <a:prstGeom prst="rect">
            <a:avLst/>
          </a:prstGeom>
          <a:ln w="12600">
            <a:noFill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003680" y="912600"/>
            <a:ext cx="7995960" cy="838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9080" tIns="19080" rIns="19080" bIns="190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630" b="0" strike="noStrike" spc="-1">
                <a:solidFill>
                  <a:srgbClr val="B42E25"/>
                </a:solidFill>
                <a:latin typeface="Helvetica Neue Bold Condensed"/>
                <a:ea typeface="Helvetica Neue Bold Condensed"/>
              </a:rPr>
              <a:t>Per raggiungere ogni singolo bambino le attività sono</a:t>
            </a:r>
            <a:endParaRPr lang="it-IT" sz="263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630" b="0" strike="noStrike" spc="-1">
                <a:solidFill>
                  <a:srgbClr val="B42E25"/>
                </a:solidFill>
                <a:latin typeface="Helvetica Neue Bold Condensed"/>
                <a:ea typeface="Helvetica Neue Bold Condensed"/>
              </a:rPr>
              <a:t>calibrate, predisposte, alternate </a:t>
            </a:r>
            <a:endParaRPr lang="it-IT" sz="2630" b="0" strike="noStrike" spc="-1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2040120" y="1656360"/>
            <a:ext cx="5450040" cy="973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370" b="0" strike="noStrike" spc="-1">
                <a:solidFill>
                  <a:srgbClr val="2E2E2E"/>
                </a:solidFill>
                <a:latin typeface="Verdana"/>
                <a:ea typeface="Microsoft YaHei"/>
              </a:rPr>
              <a:t>Utilizzando diverse metodologie, come:</a:t>
            </a:r>
            <a:endParaRPr lang="it-IT" sz="2370" b="0" strike="noStrike" spc="-1"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3783960" y="2878920"/>
            <a:ext cx="5830200" cy="2532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 marL="138240" indent="-137880">
              <a:lnSpc>
                <a:spcPct val="130000"/>
              </a:lnSpc>
              <a:buClr>
                <a:srgbClr val="2A2A2A"/>
              </a:buClr>
              <a:buFont typeface="Symbol" charset="2"/>
              <a:buChar char=""/>
            </a:pPr>
            <a:r>
              <a:rPr lang="en-GB" sz="1800" b="1" strike="noStrike" spc="-1">
                <a:solidFill>
                  <a:srgbClr val="2A2A2A"/>
                </a:solidFill>
                <a:latin typeface="Verdana"/>
                <a:ea typeface="Microsoft YaHei"/>
              </a:rPr>
              <a:t>COOPERATIVE LEARNING</a:t>
            </a:r>
            <a:endParaRPr lang="it-IT" sz="1800" b="0" strike="noStrike" spc="-1">
              <a:latin typeface="Arial"/>
            </a:endParaRPr>
          </a:p>
          <a:p>
            <a:pPr marL="138240" indent="-137880">
              <a:lnSpc>
                <a:spcPct val="130000"/>
              </a:lnSpc>
              <a:buClr>
                <a:srgbClr val="2A2A2A"/>
              </a:buClr>
              <a:buFont typeface="Symbol" charset="2"/>
              <a:buChar char=""/>
            </a:pPr>
            <a:r>
              <a:rPr lang="en-GB" sz="1800" b="1" strike="noStrike" spc="-1">
                <a:solidFill>
                  <a:srgbClr val="2A2A2A"/>
                </a:solidFill>
                <a:latin typeface="Verdana"/>
                <a:ea typeface="Microsoft YaHei"/>
              </a:rPr>
              <a:t>LABORATORI</a:t>
            </a:r>
            <a:endParaRPr lang="it-IT" sz="1800" b="0" strike="noStrike" spc="-1">
              <a:latin typeface="Arial"/>
            </a:endParaRPr>
          </a:p>
          <a:p>
            <a:pPr marL="138240" indent="-137880">
              <a:lnSpc>
                <a:spcPct val="130000"/>
              </a:lnSpc>
              <a:buClr>
                <a:srgbClr val="2A2A2A"/>
              </a:buClr>
              <a:buFont typeface="Symbol" charset="2"/>
              <a:buChar char=""/>
            </a:pPr>
            <a:r>
              <a:rPr lang="en-GB" sz="1800" b="1" strike="noStrike" spc="-1">
                <a:solidFill>
                  <a:srgbClr val="2A2A2A"/>
                </a:solidFill>
                <a:latin typeface="Verdana"/>
                <a:ea typeface="Microsoft YaHei"/>
              </a:rPr>
              <a:t>LAVORI DI GRUPPO E/O IN AUTONOMIA</a:t>
            </a:r>
            <a:endParaRPr lang="it-IT" sz="1800" b="0" strike="noStrike" spc="-1">
              <a:latin typeface="Arial"/>
            </a:endParaRPr>
          </a:p>
          <a:p>
            <a:pPr marL="138240" indent="-137880">
              <a:lnSpc>
                <a:spcPct val="130000"/>
              </a:lnSpc>
              <a:buClr>
                <a:srgbClr val="2A2A2A"/>
              </a:buClr>
              <a:buFont typeface="Symbol" charset="2"/>
              <a:buChar char=""/>
            </a:pPr>
            <a:r>
              <a:rPr lang="en-GB" sz="1800" b="1" strike="noStrike" spc="-1">
                <a:solidFill>
                  <a:srgbClr val="2A2A2A"/>
                </a:solidFill>
                <a:latin typeface="Verdana"/>
                <a:ea typeface="Microsoft YaHei"/>
              </a:rPr>
              <a:t>MOMENTI DI PRESENTAZIONE DELLE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it-IT" sz="1800" b="1" strike="noStrike" spc="-1">
                <a:solidFill>
                  <a:srgbClr val="2A2A2A"/>
                </a:solidFill>
                <a:latin typeface="Verdana"/>
                <a:ea typeface="Microsoft YaHei"/>
              </a:rPr>
              <a:t> </a:t>
            </a:r>
            <a:r>
              <a:rPr lang="en-GB" sz="1800" b="1" strike="noStrike" spc="-1">
                <a:solidFill>
                  <a:srgbClr val="2A2A2A"/>
                </a:solidFill>
                <a:latin typeface="Verdana"/>
                <a:ea typeface="Microsoft YaHei"/>
              </a:rPr>
              <a:t>ATTIVITÀ</a:t>
            </a:r>
            <a:endParaRPr lang="it-IT" sz="1800" b="0" strike="noStrike" spc="-1">
              <a:latin typeface="Arial"/>
            </a:endParaRPr>
          </a:p>
          <a:p>
            <a:pPr marL="138240" indent="-137880">
              <a:lnSpc>
                <a:spcPct val="130000"/>
              </a:lnSpc>
              <a:buClr>
                <a:srgbClr val="2A2A2A"/>
              </a:buClr>
              <a:buFont typeface="Symbol" charset="2"/>
              <a:buChar char=""/>
            </a:pPr>
            <a:r>
              <a:rPr lang="en-GB" sz="1800" b="1" strike="noStrike" spc="-1">
                <a:solidFill>
                  <a:srgbClr val="2A2A2A"/>
                </a:solidFill>
                <a:latin typeface="Verdana"/>
                <a:ea typeface="Microsoft YaHei"/>
              </a:rPr>
              <a:t>LETTURE</a:t>
            </a:r>
            <a:endParaRPr lang="it-IT" sz="1800" b="0" strike="noStrike" spc="-1">
              <a:latin typeface="Arial"/>
            </a:endParaRPr>
          </a:p>
          <a:p>
            <a:pPr marL="138240" indent="-137880">
              <a:lnSpc>
                <a:spcPct val="130000"/>
              </a:lnSpc>
              <a:buClr>
                <a:srgbClr val="2A2A2A"/>
              </a:buClr>
              <a:buFont typeface="Symbol" charset="2"/>
              <a:buChar char=""/>
            </a:pPr>
            <a:r>
              <a:rPr lang="en-GB" sz="1800" b="1" strike="noStrike" spc="-1">
                <a:solidFill>
                  <a:srgbClr val="2A2A2A"/>
                </a:solidFill>
                <a:latin typeface="Verdana"/>
                <a:ea typeface="Microsoft YaHei"/>
              </a:rPr>
              <a:t>DIALOGO E CONFRONTO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315" name="Schermata 2021-12-01 alle 07.01.45.png" descr="Schermata 2021-12-01 alle 07.01.45.png"/>
          <p:cNvPicPr/>
          <p:nvPr/>
        </p:nvPicPr>
        <p:blipFill>
          <a:blip r:embed="rId3"/>
          <a:srcRect l="8027" t="10047" r="12204" b="220"/>
          <a:stretch/>
        </p:blipFill>
        <p:spPr>
          <a:xfrm>
            <a:off x="475200" y="2688480"/>
            <a:ext cx="3079080" cy="29131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331640" y="620640"/>
            <a:ext cx="6870240" cy="159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2060"/>
                </a:solidFill>
                <a:latin typeface="Tahoma"/>
                <a:ea typeface="Tahoma"/>
              </a:rPr>
              <a:t>AREA INCLUSIONE-</a:t>
            </a:r>
            <a:endParaRPr lang="it-IT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2060"/>
                </a:solidFill>
                <a:latin typeface="Tahoma"/>
                <a:ea typeface="Tahoma"/>
              </a:rPr>
              <a:t>SUCCESSO FORMATIVO</a:t>
            </a:r>
            <a:endParaRPr lang="it-IT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2800" b="0" strike="noStrike" spc="-1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1043640" y="1484640"/>
            <a:ext cx="7848360" cy="3657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920" algn="ctr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>
              <a:latin typeface="Arial"/>
            </a:endParaRPr>
          </a:p>
          <a:p>
            <a:pPr marL="1440" indent="-340920">
              <a:lnSpc>
                <a:spcPct val="100000"/>
              </a:lnSpc>
              <a:spcBef>
                <a:spcPts val="799"/>
              </a:spcBef>
            </a:pPr>
            <a:r>
              <a:rPr lang="it-IT" sz="1800" b="0" strike="noStrike" spc="-1">
                <a:solidFill>
                  <a:srgbClr val="002060"/>
                </a:solidFill>
                <a:latin typeface="Tahoma"/>
                <a:ea typeface="Tahoma"/>
              </a:rPr>
              <a:t>L’ Istituto nel determinare il curricolo  prende in esame le esigenze formative ed educative degli alunni e si impegna, in modo permanente o temporaneo, a rispettare i cinque pilastri dell' Inclusione:</a:t>
            </a:r>
            <a:endParaRPr lang="it-IT" sz="1800" b="0" strike="noStrike" spc="-1">
              <a:latin typeface="Arial"/>
            </a:endParaRPr>
          </a:p>
          <a:p>
            <a:pPr marL="1440" indent="-340920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>
              <a:latin typeface="Arial"/>
            </a:endParaRPr>
          </a:p>
          <a:p>
            <a:pPr marL="1440" indent="-340920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>
              <a:latin typeface="Arial"/>
            </a:endParaRPr>
          </a:p>
          <a:p>
            <a:pPr marL="1440" indent="-340920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>
              <a:latin typeface="Arial"/>
            </a:endParaRPr>
          </a:p>
          <a:p>
            <a:pPr marL="1440" indent="-340920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>
              <a:latin typeface="Arial"/>
            </a:endParaRPr>
          </a:p>
          <a:p>
            <a:pPr marL="1440" indent="-340920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>
              <a:latin typeface="Arial"/>
            </a:endParaRPr>
          </a:p>
          <a:p>
            <a:pPr marL="1440" indent="-340920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1413360" y="3069000"/>
            <a:ext cx="2160000" cy="156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Tahoma"/>
                <a:ea typeface="Tahoma"/>
              </a:rPr>
              <a:t>Individualizzazione ossia, interventi didattici ed educativi calibrati sul singolo.</a:t>
            </a:r>
            <a:endParaRPr lang="it-IT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600" b="0" strike="noStrike" spc="-1"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4068000" y="3084840"/>
            <a:ext cx="2160000" cy="156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440">
              <a:lnSpc>
                <a:spcPct val="100000"/>
              </a:lnSpc>
              <a:spcBef>
                <a:spcPts val="799"/>
              </a:spcBef>
            </a:pPr>
            <a:r>
              <a:rPr lang="it-IT" sz="1600" b="0" strike="noStrike" spc="-1">
                <a:solidFill>
                  <a:srgbClr val="000000"/>
                </a:solidFill>
                <a:latin typeface="Tahoma"/>
                <a:ea typeface="Tahoma"/>
              </a:rPr>
              <a:t>Scelta di  strategie didattiche che rispondano ai diversi stili di apprendimento.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1203840" y="4929120"/>
            <a:ext cx="3528000" cy="1656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440">
              <a:lnSpc>
                <a:spcPct val="100000"/>
              </a:lnSpc>
              <a:spcBef>
                <a:spcPts val="799"/>
              </a:spcBef>
            </a:pPr>
            <a:r>
              <a:rPr lang="it-IT" sz="1600" b="0" strike="noStrike" spc="-1">
                <a:solidFill>
                  <a:srgbClr val="000000"/>
                </a:solidFill>
                <a:latin typeface="Tahoma"/>
                <a:ea typeface="Tahoma"/>
              </a:rPr>
              <a:t>Personalizzazione, ossia interventi didattici ed educativi  programmati per offrire ad ogni   alunno l’opportunità di sviluppare al  meglio le proprie potenzialità attraverso un lavoro in classe diversificato.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321" name="CustomShape 6"/>
          <p:cNvSpPr/>
          <p:nvPr/>
        </p:nvSpPr>
        <p:spPr>
          <a:xfrm>
            <a:off x="6514920" y="3046680"/>
            <a:ext cx="2160000" cy="156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440">
              <a:lnSpc>
                <a:spcPct val="100000"/>
              </a:lnSpc>
              <a:spcBef>
                <a:spcPts val="799"/>
              </a:spcBef>
            </a:pPr>
            <a:r>
              <a:rPr lang="it-IT" sz="1600" b="0" strike="noStrike" spc="-1">
                <a:solidFill>
                  <a:srgbClr val="000000"/>
                </a:solidFill>
                <a:latin typeface="Tahoma"/>
                <a:ea typeface="Tahoma"/>
              </a:rPr>
              <a:t>Impiego flessibile e funzionale delle risorse umane.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4932000" y="4973040"/>
            <a:ext cx="2160000" cy="156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440">
              <a:lnSpc>
                <a:spcPct val="100000"/>
              </a:lnSpc>
              <a:spcBef>
                <a:spcPts val="799"/>
              </a:spcBef>
            </a:pPr>
            <a:r>
              <a:rPr lang="it-IT" sz="1600" b="0" strike="noStrike" spc="-1">
                <a:solidFill>
                  <a:srgbClr val="000000"/>
                </a:solidFill>
                <a:latin typeface="Tahoma"/>
                <a:ea typeface="Tahoma"/>
              </a:rPr>
              <a:t>Individuazione e utilizzo di Strumenti compensativi e Misure dispensative</a:t>
            </a:r>
            <a:endParaRPr lang="it-IT" sz="1600" b="0" strike="noStrike" spc="-1">
              <a:latin typeface="Arial"/>
            </a:endParaRPr>
          </a:p>
        </p:txBody>
      </p:sp>
      <p:pic>
        <p:nvPicPr>
          <p:cNvPr id="323" name="Immagine 3"/>
          <p:cNvPicPr/>
          <p:nvPr/>
        </p:nvPicPr>
        <p:blipFill>
          <a:blip r:embed="rId3"/>
          <a:stretch/>
        </p:blipFill>
        <p:spPr>
          <a:xfrm>
            <a:off x="7697520" y="5109120"/>
            <a:ext cx="1194480" cy="12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1082160" y="149400"/>
            <a:ext cx="7596720" cy="1440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it-IT" sz="2400" b="1" strike="noStrike" spc="-1">
                <a:solidFill>
                  <a:srgbClr val="FF6600"/>
                </a:solidFill>
                <a:latin typeface="Tahoma"/>
              </a:rPr>
              <a:t> </a:t>
            </a:r>
            <a:r>
              <a:t/>
            </a:r>
            <a:br/>
            <a:r>
              <a:t/>
            </a:r>
            <a:br/>
            <a:endParaRPr lang="en-GB" sz="2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8388360" y="6669000"/>
            <a:ext cx="755280" cy="18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3"/>
          <p:cNvSpPr/>
          <p:nvPr/>
        </p:nvSpPr>
        <p:spPr>
          <a:xfrm>
            <a:off x="1042920" y="907920"/>
            <a:ext cx="7722720" cy="576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4"/>
          <p:cNvSpPr/>
          <p:nvPr/>
        </p:nvSpPr>
        <p:spPr>
          <a:xfrm>
            <a:off x="1043640" y="1484640"/>
            <a:ext cx="7416360" cy="15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1290600" y="469440"/>
            <a:ext cx="5715360" cy="11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i="1" strike="noStrike" spc="-1">
                <a:solidFill>
                  <a:srgbClr val="000000"/>
                </a:solidFill>
                <a:latin typeface="Tahoma"/>
                <a:ea typeface="Tahoma"/>
              </a:rPr>
              <a:t>INIZIATIVE DI AMPLIAMENTO CURRICOLARE</a:t>
            </a:r>
            <a:endParaRPr lang="it-IT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Tahoma"/>
                <a:ea typeface="Tahoma"/>
              </a:rPr>
              <a:t> 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329" name="CustomShape 6"/>
          <p:cNvSpPr/>
          <p:nvPr/>
        </p:nvSpPr>
        <p:spPr>
          <a:xfrm>
            <a:off x="1271160" y="1761840"/>
            <a:ext cx="593496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2060"/>
                </a:solidFill>
                <a:latin typeface="Tahoma"/>
                <a:ea typeface="Tahoma"/>
              </a:rPr>
              <a:t>ATTIVITA’ MOTORIA E SPORTIVA </a:t>
            </a:r>
            <a:r>
              <a:rPr lang="it-IT" sz="1800" b="0" strike="noStrike" spc="-1">
                <a:solidFill>
                  <a:srgbClr val="002060"/>
                </a:solidFill>
                <a:latin typeface="Tahoma"/>
                <a:ea typeface="Tahoma"/>
              </a:rPr>
              <a:t>: Il movimento e il gioco, momenti importanti dell’attività motoria e dello sport, rispondono ad un bisogno primario della persona e ad un suo sviluppo armonico.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2060"/>
                </a:solidFill>
                <a:latin typeface="Tahoma"/>
                <a:ea typeface="Tahoma"/>
              </a:rPr>
              <a:t>ATTIVITA’ TEATRALE</a:t>
            </a:r>
            <a:r>
              <a:rPr lang="it-IT" sz="1800" b="0" strike="noStrike" spc="-1">
                <a:solidFill>
                  <a:srgbClr val="002060"/>
                </a:solidFill>
                <a:latin typeface="Tahoma"/>
                <a:ea typeface="Tahoma"/>
              </a:rPr>
              <a:t>: per comunicare le proprie emozioni… per conoscere il proprio corpo … per stare bene con se stessi.</a:t>
            </a:r>
            <a:endParaRPr lang="it-IT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002060"/>
                </a:solidFill>
                <a:latin typeface="Tahoma"/>
                <a:ea typeface="Tahoma"/>
              </a:rPr>
              <a:t>ATTIVITA’ MUSICALE</a:t>
            </a:r>
            <a:r>
              <a:rPr lang="it-IT" sz="1800" b="0" strike="noStrike" spc="-1">
                <a:solidFill>
                  <a:srgbClr val="002060"/>
                </a:solidFill>
                <a:latin typeface="Tahoma"/>
                <a:ea typeface="Tahoma"/>
              </a:rPr>
              <a:t>: per offrire l’opportunità di esprimersi attraverso il canto, la ritmica e avviare la pratica di uno strumento musicale.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330" name="Immagine 2"/>
          <p:cNvPicPr/>
          <p:nvPr/>
        </p:nvPicPr>
        <p:blipFill>
          <a:blip r:embed="rId3"/>
          <a:stretch/>
        </p:blipFill>
        <p:spPr>
          <a:xfrm>
            <a:off x="7092360" y="5229360"/>
            <a:ext cx="1194480" cy="12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359640" y="1556640"/>
            <a:ext cx="8424720" cy="6244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1600" b="1" strike="noStrike" spc="-1">
                <a:solidFill>
                  <a:srgbClr val="002060"/>
                </a:solidFill>
                <a:latin typeface="Tahoma"/>
                <a:ea typeface="Tahoma"/>
              </a:rPr>
              <a:t>POTENZIAMENTO DELLA LINGUA INGLESE </a:t>
            </a:r>
            <a:r>
              <a:rPr lang="it-IT" sz="1600" b="0" strike="noStrike" spc="-1">
                <a:solidFill>
                  <a:srgbClr val="002060"/>
                </a:solidFill>
                <a:latin typeface="Tahoma"/>
                <a:ea typeface="Tahoma"/>
              </a:rPr>
              <a:t>: per sviluppare e consolidare le abilità comunicative di base in un contesto familiare, rassicurante, con il coinvolgimento intero della persona, anche corporeo.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8000" indent="-342720">
              <a:lnSpc>
                <a:spcPct val="100000"/>
              </a:lnSpc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lang="it-IT" sz="1600" b="1" strike="noStrike" spc="-1">
                <a:solidFill>
                  <a:srgbClr val="002060"/>
                </a:solidFill>
                <a:latin typeface="Tahoma"/>
                <a:ea typeface="Tahoma"/>
              </a:rPr>
              <a:t>PERCORSO AMBIENTALE</a:t>
            </a:r>
            <a:r>
              <a:rPr lang="it-IT" sz="1600" b="0" strike="noStrike" spc="-1">
                <a:solidFill>
                  <a:srgbClr val="002060"/>
                </a:solidFill>
                <a:latin typeface="Tahoma"/>
                <a:ea typeface="Tahoma"/>
              </a:rPr>
              <a:t>: per sensibilizzare gli alunni una  maggiore responsabilità verso i problemi ambientali e promuovere cambiamenti nei comportamenti e negli atteggiamenti individuali e collettivi.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8000" indent="-342720">
              <a:lnSpc>
                <a:spcPct val="100000"/>
              </a:lnSpc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lang="it-IT" sz="1600" b="1" strike="noStrike" spc="-1">
                <a:solidFill>
                  <a:srgbClr val="002060"/>
                </a:solidFill>
                <a:latin typeface="Tahoma"/>
                <a:ea typeface="Tahoma"/>
              </a:rPr>
              <a:t>PROGETTO SICUREZZA</a:t>
            </a:r>
            <a:r>
              <a:rPr lang="it-IT" sz="1600" b="0" strike="noStrike" spc="-1">
                <a:solidFill>
                  <a:srgbClr val="002060"/>
                </a:solidFill>
                <a:latin typeface="Tahoma"/>
                <a:ea typeface="Tahoma"/>
              </a:rPr>
              <a:t>: per rendere consapevoli gli alunni dei pericoli a casa e a scuola.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8000" indent="-342720">
              <a:lnSpc>
                <a:spcPct val="100000"/>
              </a:lnSpc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lang="it-IT" sz="1600" b="1" strike="noStrike" spc="-1">
                <a:solidFill>
                  <a:srgbClr val="002060"/>
                </a:solidFill>
                <a:latin typeface="Tahoma"/>
                <a:ea typeface="Tahoma"/>
              </a:rPr>
              <a:t>ROBOTICA EDUCATIVA</a:t>
            </a:r>
            <a:r>
              <a:rPr lang="it-IT" sz="1600" b="0" strike="noStrike" spc="-1">
                <a:solidFill>
                  <a:srgbClr val="002060"/>
                </a:solidFill>
                <a:latin typeface="Tahoma"/>
                <a:ea typeface="Tahoma"/>
              </a:rPr>
              <a:t>: fare robotica non solo per costruire un robot … ma imparare ad utilizzare un linguaggio di programmazione adatto alla fascia d’età dell’alunno.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467640" y="1052640"/>
            <a:ext cx="8424720" cy="2808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88000" indent="-342720">
              <a:lnSpc>
                <a:spcPct val="100000"/>
              </a:lnSpc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lang="it-IT" sz="1600" b="1" strike="noStrike" spc="-1">
                <a:solidFill>
                  <a:srgbClr val="002060"/>
                </a:solidFill>
                <a:latin typeface="Tahoma"/>
                <a:ea typeface="Tahoma"/>
              </a:rPr>
              <a:t>VISITE GUIDATE </a:t>
            </a:r>
            <a:r>
              <a:rPr lang="it-IT" sz="1600" b="0" strike="noStrike" spc="-1">
                <a:solidFill>
                  <a:srgbClr val="002060"/>
                </a:solidFill>
                <a:latin typeface="Tahoma"/>
                <a:ea typeface="Tahoma"/>
              </a:rPr>
              <a:t>: per approfondire  quanto declinato nelle programmazioni, conoscere il territorio e le sue offerte culturali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8000" indent="-342720">
              <a:lnSpc>
                <a:spcPct val="100000"/>
              </a:lnSpc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lang="it-IT" sz="1600" b="1" strike="noStrike" spc="-1">
                <a:solidFill>
                  <a:srgbClr val="002060"/>
                </a:solidFill>
                <a:latin typeface="Tahoma"/>
                <a:ea typeface="Tahoma"/>
              </a:rPr>
              <a:t>GIOCHI MATEMATICI</a:t>
            </a:r>
            <a:r>
              <a:rPr lang="it-IT" sz="1600" b="0" strike="noStrike" spc="-1">
                <a:solidFill>
                  <a:srgbClr val="002060"/>
                </a:solidFill>
                <a:latin typeface="Tahoma"/>
                <a:ea typeface="Tahoma"/>
              </a:rPr>
              <a:t>: per gareggiare con lealtà nello spirito della sana competizione sportiva, sviluppando atteggiamenti positivi verso la matematica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8000" indent="-342720">
              <a:lnSpc>
                <a:spcPct val="100000"/>
              </a:lnSpc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lang="it-IT" sz="1800" b="1" strike="noStrike" spc="-1">
                <a:solidFill>
                  <a:srgbClr val="002060"/>
                </a:solidFill>
                <a:latin typeface="Tahoma"/>
                <a:ea typeface="Tahoma"/>
              </a:rPr>
              <a:t>EDUCAZIONE EMOTIVA</a:t>
            </a:r>
            <a:r>
              <a:rPr lang="it-IT" sz="1800" b="0" strike="noStrike" spc="-1">
                <a:solidFill>
                  <a:srgbClr val="002060"/>
                </a:solidFill>
                <a:latin typeface="Tahoma"/>
                <a:ea typeface="Tahoma"/>
              </a:rPr>
              <a:t>: con percorsi sull’emotività, sul bullismo, la sessualità.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88000" indent="-342720">
              <a:lnSpc>
                <a:spcPct val="100000"/>
              </a:lnSpc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lang="it-IT" sz="1800" b="1" strike="noStrike" spc="-1">
                <a:solidFill>
                  <a:srgbClr val="002060"/>
                </a:solidFill>
                <a:latin typeface="Tahoma"/>
                <a:ea typeface="Tahoma"/>
              </a:rPr>
              <a:t>BIBLIOTECA SCOLASTICA</a:t>
            </a:r>
            <a:r>
              <a:rPr lang="it-IT" sz="1800" b="0" strike="noStrike" spc="-1">
                <a:solidFill>
                  <a:srgbClr val="002060"/>
                </a:solidFill>
                <a:latin typeface="Tahoma"/>
                <a:ea typeface="Tahoma"/>
              </a:rPr>
              <a:t>: per scoprire e rinforzare il piacere della lettura creare un’atmosfera di curiosità per soddisfare il gusto di guardare, sfogliare e scegliere il libro desiderato.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6228360" y="476640"/>
            <a:ext cx="2736360" cy="165528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"/>
          <p:cNvSpPr/>
          <p:nvPr/>
        </p:nvSpPr>
        <p:spPr>
          <a:xfrm>
            <a:off x="503280" y="1052640"/>
            <a:ext cx="8640360" cy="496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1280" indent="-340920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2123640" y="3501000"/>
            <a:ext cx="4608000" cy="1312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2500"/>
              </a:spcBef>
            </a:pPr>
            <a:r>
              <a:rPr lang="it-IT" sz="4000" b="1" strike="noStrike" spc="-1">
                <a:solidFill>
                  <a:srgbClr val="002060"/>
                </a:solidFill>
                <a:latin typeface="Arial"/>
                <a:ea typeface="Verdana"/>
              </a:rPr>
              <a:t>COME SIAMO ORGANIZZATI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>
            <a:off x="6372360" y="836640"/>
            <a:ext cx="2447640" cy="9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40 ore </a:t>
            </a:r>
            <a:endParaRPr lang="it-I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 h 8.30-16.30</a:t>
            </a:r>
            <a:endParaRPr lang="it-IT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tempo scuola con mensa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6228000" y="4941000"/>
            <a:ext cx="2915640" cy="162828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6"/>
          <p:cNvSpPr/>
          <p:nvPr/>
        </p:nvSpPr>
        <p:spPr>
          <a:xfrm>
            <a:off x="6262560" y="5373720"/>
            <a:ext cx="2881080" cy="955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6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doppio turno per la mensa:</a:t>
            </a:r>
            <a:endParaRPr lang="it-IT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Verdana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h 12.30 </a:t>
            </a:r>
            <a:endParaRPr lang="it-IT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Verdana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h 13.30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39" name="CustomShape 7"/>
          <p:cNvSpPr/>
          <p:nvPr/>
        </p:nvSpPr>
        <p:spPr>
          <a:xfrm>
            <a:off x="1115640" y="2205000"/>
            <a:ext cx="2052360" cy="14396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8"/>
          <p:cNvSpPr/>
          <p:nvPr/>
        </p:nvSpPr>
        <p:spPr>
          <a:xfrm>
            <a:off x="1043640" y="2277000"/>
            <a:ext cx="2448000" cy="120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indent="-455400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don L. Milani: </a:t>
            </a:r>
            <a:endParaRPr lang="it-IT" sz="1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10 classi + 5 classi</a:t>
            </a:r>
            <a:endParaRPr lang="it-IT" sz="1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a metodo Montessori</a:t>
            </a:r>
            <a:endParaRPr lang="it-IT" sz="1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751"/>
              </a:spcBef>
            </a:pPr>
            <a:endParaRPr lang="it-IT" sz="1400" b="0" strike="noStrike" spc="-1">
              <a:latin typeface="Arial"/>
            </a:endParaRPr>
          </a:p>
        </p:txBody>
      </p:sp>
      <p:sp>
        <p:nvSpPr>
          <p:cNvPr id="341" name="CustomShape 9"/>
          <p:cNvSpPr/>
          <p:nvPr/>
        </p:nvSpPr>
        <p:spPr>
          <a:xfrm>
            <a:off x="1691640" y="188640"/>
            <a:ext cx="4176000" cy="194508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0"/>
          <p:cNvSpPr/>
          <p:nvPr/>
        </p:nvSpPr>
        <p:spPr>
          <a:xfrm>
            <a:off x="1979640" y="332640"/>
            <a:ext cx="3779640" cy="214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6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docenti di area 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docenti specializzati in lingua inglese 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specialisti di religione cattolica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docente di alternativa 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insegnanti di sostegno e/o assistenti educatori scolastici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</a:pPr>
            <a:endParaRPr lang="it-IT" sz="1400" b="0" strike="noStrike" spc="-1">
              <a:latin typeface="Arial"/>
            </a:endParaRPr>
          </a:p>
        </p:txBody>
      </p:sp>
      <p:sp>
        <p:nvSpPr>
          <p:cNvPr id="343" name="CustomShape 11"/>
          <p:cNvSpPr/>
          <p:nvPr/>
        </p:nvSpPr>
        <p:spPr>
          <a:xfrm>
            <a:off x="6516360" y="2637000"/>
            <a:ext cx="2627280" cy="1656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latin typeface="Verdana"/>
                <a:ea typeface="Microsoft YaHei"/>
              </a:rPr>
              <a:t>Assegnate dal MIUR: </a:t>
            </a:r>
            <a:endParaRPr lang="it-IT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400" b="0" strike="noStrike" spc="-1" dirty="0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400" b="0" strike="noStrike" spc="-1" dirty="0">
                <a:solidFill>
                  <a:srgbClr val="000000"/>
                </a:solidFill>
                <a:latin typeface="Verdana"/>
                <a:ea typeface="Microsoft YaHei"/>
              </a:rPr>
              <a:t> </a:t>
            </a:r>
            <a:r>
              <a:rPr lang="it-IT" sz="1400" b="0" strike="noStrike" spc="-1" dirty="0" smtClean="0">
                <a:solidFill>
                  <a:srgbClr val="000000"/>
                </a:solidFill>
                <a:latin typeface="Verdana"/>
                <a:ea typeface="Microsoft YaHei"/>
              </a:rPr>
              <a:t>32 </a:t>
            </a:r>
            <a:r>
              <a:rPr lang="it-IT" sz="1400" b="0" strike="noStrike" spc="-1" dirty="0">
                <a:solidFill>
                  <a:srgbClr val="000000"/>
                </a:solidFill>
                <a:latin typeface="Verdana"/>
                <a:ea typeface="Microsoft YaHei"/>
              </a:rPr>
              <a:t>classi a 40 h</a:t>
            </a:r>
            <a:endParaRPr lang="it-IT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400" b="0" strike="noStrike" spc="-1" dirty="0">
              <a:latin typeface="Arial"/>
            </a:endParaRPr>
          </a:p>
        </p:txBody>
      </p:sp>
      <p:sp>
        <p:nvSpPr>
          <p:cNvPr id="344" name="CustomShape 12"/>
          <p:cNvSpPr/>
          <p:nvPr/>
        </p:nvSpPr>
        <p:spPr>
          <a:xfrm rot="20100000">
            <a:off x="5608440" y="3288240"/>
            <a:ext cx="764640" cy="304560"/>
          </a:xfrm>
          <a:prstGeom prst="rightArrow">
            <a:avLst>
              <a:gd name="adj1" fmla="val 50000"/>
              <a:gd name="adj2" fmla="val 62195"/>
            </a:avLst>
          </a:prstGeom>
          <a:blipFill rotWithShape="0">
            <a:blip r:embed="rId3"/>
            <a:stretch>
              <a:fillRect/>
            </a:stretch>
          </a:blip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3"/>
          <p:cNvSpPr/>
          <p:nvPr/>
        </p:nvSpPr>
        <p:spPr>
          <a:xfrm rot="1319400">
            <a:off x="3169800" y="3104640"/>
            <a:ext cx="639720" cy="327600"/>
          </a:xfrm>
          <a:prstGeom prst="leftArrow">
            <a:avLst>
              <a:gd name="adj1" fmla="val 50000"/>
              <a:gd name="adj2" fmla="val 33272"/>
            </a:avLst>
          </a:prstGeom>
          <a:blipFill rotWithShape="0">
            <a:blip r:embed="rId4"/>
            <a:stretch>
              <a:fillRect/>
            </a:stretch>
          </a:blip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"/>
          <p:cNvSpPr/>
          <p:nvPr/>
        </p:nvSpPr>
        <p:spPr>
          <a:xfrm>
            <a:off x="4140000" y="2205000"/>
            <a:ext cx="286920" cy="1079280"/>
          </a:xfrm>
          <a:prstGeom prst="upArrow">
            <a:avLst>
              <a:gd name="adj1" fmla="val 50000"/>
              <a:gd name="adj2" fmla="val 41544"/>
            </a:avLst>
          </a:prstGeom>
          <a:blipFill rotWithShape="0">
            <a:blip r:embed="rId5"/>
            <a:stretch>
              <a:fillRect/>
            </a:stretch>
          </a:blip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5"/>
          <p:cNvSpPr/>
          <p:nvPr/>
        </p:nvSpPr>
        <p:spPr>
          <a:xfrm rot="19380000">
            <a:off x="4631400" y="2672640"/>
            <a:ext cx="1914840" cy="359640"/>
          </a:xfrm>
          <a:prstGeom prst="rightArrow">
            <a:avLst>
              <a:gd name="adj1" fmla="val 50000"/>
              <a:gd name="adj2" fmla="val 70243"/>
            </a:avLst>
          </a:prstGeom>
          <a:blipFill rotWithShape="0">
            <a:blip r:embed="rId6"/>
            <a:stretch>
              <a:fillRect/>
            </a:stretch>
          </a:blip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6"/>
          <p:cNvSpPr/>
          <p:nvPr/>
        </p:nvSpPr>
        <p:spPr>
          <a:xfrm>
            <a:off x="3204000" y="5373360"/>
            <a:ext cx="2376000" cy="125028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7"/>
          <p:cNvSpPr/>
          <p:nvPr/>
        </p:nvSpPr>
        <p:spPr>
          <a:xfrm>
            <a:off x="2853000" y="5373360"/>
            <a:ext cx="2736000" cy="1041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indent="-455400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       G. Ungaretti:</a:t>
            </a:r>
            <a:endParaRPr lang="it-IT" sz="1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    5 classi – classe 1,2, 3,4,5 progetto Senza Zaino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50" name="CustomShape 18"/>
          <p:cNvSpPr/>
          <p:nvPr/>
        </p:nvSpPr>
        <p:spPr>
          <a:xfrm>
            <a:off x="4140000" y="4797000"/>
            <a:ext cx="286920" cy="576360"/>
          </a:xfrm>
          <a:prstGeom prst="downArrow">
            <a:avLst>
              <a:gd name="adj1" fmla="val 50000"/>
              <a:gd name="adj2" fmla="val 33456"/>
            </a:avLst>
          </a:prstGeom>
          <a:blipFill rotWithShape="0">
            <a:blip r:embed="rId7"/>
            <a:stretch>
              <a:fillRect/>
            </a:stretch>
          </a:blip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9"/>
          <p:cNvSpPr/>
          <p:nvPr/>
        </p:nvSpPr>
        <p:spPr>
          <a:xfrm rot="18780000">
            <a:off x="5558040" y="4626000"/>
            <a:ext cx="402840" cy="1099800"/>
          </a:xfrm>
          <a:prstGeom prst="downArrow">
            <a:avLst>
              <a:gd name="adj1" fmla="val 50000"/>
              <a:gd name="adj2" fmla="val 41453"/>
            </a:avLst>
          </a:prstGeom>
          <a:blipFill rotWithShape="0">
            <a:blip r:embed="rId8"/>
            <a:stretch>
              <a:fillRect/>
            </a:stretch>
          </a:blip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20"/>
          <p:cNvSpPr/>
          <p:nvPr/>
        </p:nvSpPr>
        <p:spPr>
          <a:xfrm>
            <a:off x="172440" y="4608360"/>
            <a:ext cx="2016000" cy="125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21"/>
          <p:cNvSpPr/>
          <p:nvPr/>
        </p:nvSpPr>
        <p:spPr>
          <a:xfrm>
            <a:off x="401040" y="4920480"/>
            <a:ext cx="1871280" cy="61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400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A. Negri: </a:t>
            </a:r>
            <a:endParaRPr lang="it-IT" sz="1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751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12 classi        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54" name="CustomShape 22"/>
          <p:cNvSpPr/>
          <p:nvPr/>
        </p:nvSpPr>
        <p:spPr>
          <a:xfrm rot="19195800">
            <a:off x="2065320" y="4899240"/>
            <a:ext cx="899640" cy="371160"/>
          </a:xfrm>
          <a:prstGeom prst="leftArrow">
            <a:avLst>
              <a:gd name="adj1" fmla="val 50000"/>
              <a:gd name="adj2" fmla="val 33272"/>
            </a:avLst>
          </a:prstGeom>
          <a:blipFill rotWithShape="0">
            <a:blip r:embed="rId4"/>
            <a:stretch>
              <a:fillRect/>
            </a:stretch>
          </a:blipFill>
          <a:ln w="9360">
            <a:noFill/>
          </a:ln>
          <a:effectLst>
            <a:outerShdw dist="17309" dir="2700000" algn="ctr" rotWithShape="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611640" y="-45720"/>
            <a:ext cx="7632360" cy="82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002060"/>
                </a:solidFill>
                <a:latin typeface="Verdana"/>
                <a:ea typeface="Microsoft YaHei"/>
              </a:rPr>
              <a:t>Organizzazione  disciplin</a:t>
            </a:r>
            <a:r>
              <a:rPr lang="it-IT" sz="3600" b="1" strike="noStrike" spc="-1">
                <a:solidFill>
                  <a:srgbClr val="002060"/>
                </a:solidFill>
                <a:latin typeface="Verdana"/>
                <a:ea typeface="Microsoft YaHei"/>
              </a:rPr>
              <a:t>are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1115640" y="783000"/>
            <a:ext cx="7200360" cy="151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920">
              <a:lnSpc>
                <a:spcPct val="80000"/>
              </a:lnSpc>
              <a:spcBef>
                <a:spcPts val="451"/>
              </a:spcBef>
            </a:pPr>
            <a:r>
              <a:rPr lang="it-IT" sz="18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    </a:t>
            </a:r>
            <a:r>
              <a:rPr lang="it-IT" sz="1800" b="0" strike="noStrike" spc="-1">
                <a:solidFill>
                  <a:srgbClr val="002060"/>
                </a:solidFill>
                <a:latin typeface="Tahoma"/>
                <a:ea typeface="Tahoma"/>
              </a:rPr>
              <a:t>Tutti i docenti che operano su ogni singola classe costituiscono un team che collabora per assicurare l’insegnamento delle discipline.</a:t>
            </a:r>
            <a:endParaRPr lang="it-IT" sz="1800" b="0" strike="noStrike" spc="-1">
              <a:latin typeface="Arial"/>
            </a:endParaRPr>
          </a:p>
          <a:p>
            <a:pPr marL="343080" indent="-340920">
              <a:lnSpc>
                <a:spcPct val="80000"/>
              </a:lnSpc>
              <a:spcBef>
                <a:spcPts val="451"/>
              </a:spcBef>
            </a:pPr>
            <a:endParaRPr lang="it-IT" sz="1800" b="0" strike="noStrike" spc="-1">
              <a:latin typeface="Arial"/>
            </a:endParaRPr>
          </a:p>
          <a:p>
            <a:pPr marL="343080" indent="-340920">
              <a:lnSpc>
                <a:spcPct val="80000"/>
              </a:lnSpc>
              <a:spcBef>
                <a:spcPts val="601"/>
              </a:spcBef>
            </a:pPr>
            <a:r>
              <a:rPr lang="it-IT" sz="2400" b="0" strike="noStrike" spc="-1">
                <a:solidFill>
                  <a:srgbClr val="002060"/>
                </a:solidFill>
                <a:latin typeface="Tahoma"/>
                <a:ea typeface="Tahoma"/>
              </a:rPr>
              <a:t>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1259640" y="1221840"/>
            <a:ext cx="7752960" cy="76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600" b="1" strike="noStrike" spc="-1">
                <a:solidFill>
                  <a:srgbClr val="002060"/>
                </a:solidFill>
                <a:latin typeface="Tahoma"/>
                <a:ea typeface="Tahoma"/>
              </a:rPr>
              <a:t>Le quote settimanali di riferimento delle discipline sono così individuate:  </a:t>
            </a:r>
            <a:r>
              <a:rPr lang="it-IT" sz="1100" b="0" strike="noStrike" spc="-1">
                <a:solidFill>
                  <a:srgbClr val="002060"/>
                </a:solidFill>
                <a:latin typeface="Tahoma"/>
                <a:ea typeface="Tahoma"/>
              </a:rPr>
              <a:t>      </a:t>
            </a:r>
            <a:r>
              <a:rPr lang="it-IT" sz="1100" b="0" strike="noStrike" spc="-1">
                <a:solidFill>
                  <a:srgbClr val="000000"/>
                </a:solidFill>
                <a:latin typeface="Tahoma"/>
                <a:ea typeface="Tahoma"/>
              </a:rPr>
              <a:t> </a:t>
            </a:r>
            <a:endParaRPr lang="it-IT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strike="noStrike" spc="-1">
                <a:solidFill>
                  <a:srgbClr val="000000"/>
                </a:solidFill>
                <a:latin typeface="Comic Sans MS"/>
                <a:ea typeface="Microsoft YaHei"/>
              </a:rPr>
              <a:t>           </a:t>
            </a:r>
            <a:r>
              <a:rPr lang="it-IT" sz="1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.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it-IT" sz="1200" b="0" strike="noStrike" spc="-1">
              <a:latin typeface="Arial"/>
            </a:endParaRPr>
          </a:p>
        </p:txBody>
      </p:sp>
      <p:graphicFrame>
        <p:nvGraphicFramePr>
          <p:cNvPr id="358" name="Table 4"/>
          <p:cNvGraphicFramePr/>
          <p:nvPr/>
        </p:nvGraphicFramePr>
        <p:xfrm>
          <a:off x="3053520" y="1611720"/>
          <a:ext cx="4804560" cy="4755388"/>
        </p:xfrm>
        <a:graphic>
          <a:graphicData uri="http://schemas.openxmlformats.org/drawingml/2006/table">
            <a:tbl>
              <a:tblPr/>
              <a:tblGrid>
                <a:gridCol w="31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240"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Verdana"/>
                          <a:ea typeface="Microsoft YaHei"/>
                        </a:rPr>
                        <a:t>Discipline 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Verdana"/>
                          <a:ea typeface="Microsoft YaHei"/>
                        </a:rPr>
                        <a:t>Ore 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60">
                <a:tc>
                  <a:txBody>
                    <a:bodyPr/>
                    <a:lstStyle/>
                    <a:p>
                      <a:pPr marL="347400" indent="-338040" algn="just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ITALIANO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9</a:t>
                      </a: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(in prima)</a:t>
                      </a:r>
                      <a:endParaRPr lang="it-IT" sz="900" b="0" strike="noStrike" spc="-1">
                        <a:latin typeface="Arial"/>
                      </a:endParaRPr>
                    </a:p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8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EDUCAZIONE CIVICA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1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560">
                <a:tc>
                  <a:txBody>
                    <a:bodyPr/>
                    <a:lstStyle/>
                    <a:p>
                      <a:pPr marL="347400" indent="-338040" algn="just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MATEMATICA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7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560">
                <a:tc>
                  <a:txBody>
                    <a:bodyPr/>
                    <a:lstStyle/>
                    <a:p>
                      <a:pPr marL="347400" indent="-338040" algn="just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SCIENZE E TECNOLOGIA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60">
                <a:tc>
                  <a:txBody>
                    <a:bodyPr/>
                    <a:lstStyle/>
                    <a:p>
                      <a:pPr marL="347400" indent="-338040" algn="just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GEOGRAFIA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60">
                <a:tc>
                  <a:txBody>
                    <a:bodyPr/>
                    <a:lstStyle/>
                    <a:p>
                      <a:pPr marL="347400" indent="-338040" algn="just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STORIA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560">
                <a:tc>
                  <a:txBody>
                    <a:bodyPr/>
                    <a:lstStyle/>
                    <a:p>
                      <a:pPr marL="347400" indent="-338040" algn="just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MUSICA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1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3520">
                <a:tc>
                  <a:txBody>
                    <a:bodyPr/>
                    <a:lstStyle/>
                    <a:p>
                      <a:pPr marL="347400" indent="-338040" algn="just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ARTE E IMMAGINE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 </a:t>
                      </a:r>
                      <a:r>
                        <a:rPr lang="it-IT" sz="9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(in prima e seconda)</a:t>
                      </a:r>
                      <a:endParaRPr lang="it-IT" sz="900" b="0" strike="noStrike" spc="-1">
                        <a:latin typeface="Arial"/>
                      </a:endParaRPr>
                    </a:p>
                    <a:p>
                      <a:pPr marL="347400" indent="-338040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1 </a:t>
                      </a:r>
                      <a:r>
                        <a:rPr lang="it-IT" sz="9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(in terza-quarta e quinta)</a:t>
                      </a:r>
                      <a:endParaRPr lang="it-IT" sz="9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7320">
                <a:tc>
                  <a:txBody>
                    <a:bodyPr/>
                    <a:lstStyle/>
                    <a:p>
                      <a:pPr marL="347400" indent="-338040" algn="just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INGLESE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1 </a:t>
                      </a:r>
                      <a:r>
                        <a:rPr lang="it-IT" sz="9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(in prima) </a:t>
                      </a:r>
                      <a:endParaRPr lang="it-IT" sz="900" b="0" strike="noStrike" spc="-1">
                        <a:latin typeface="Arial"/>
                      </a:endParaRPr>
                    </a:p>
                    <a:p>
                      <a:pPr marL="347400" indent="-338040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 </a:t>
                      </a:r>
                      <a:r>
                        <a:rPr lang="it-IT" sz="9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(in seconda) </a:t>
                      </a:r>
                      <a:endParaRPr lang="it-IT" sz="900" b="0" strike="noStrike" spc="-1">
                        <a:latin typeface="Arial"/>
                      </a:endParaRPr>
                    </a:p>
                    <a:p>
                      <a:pPr marL="347400" indent="-338040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3 </a:t>
                      </a:r>
                      <a:r>
                        <a:rPr lang="it-IT" sz="9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(in terza-quarta e quinta)</a:t>
                      </a:r>
                      <a:endParaRPr lang="it-IT" sz="9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560">
                <a:tc>
                  <a:txBody>
                    <a:bodyPr/>
                    <a:lstStyle/>
                    <a:p>
                      <a:pPr marL="347400" indent="-338040" algn="just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EDUCAZIONE FISICA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              2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40">
                <a:tc>
                  <a:txBody>
                    <a:bodyPr/>
                    <a:lstStyle/>
                    <a:p>
                      <a:pPr marL="347400" indent="-338040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RELIGIONECATTOLICA o ATTIVITÀ ALTERNATIVA 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00" indent="-338040" algn="ctr">
                        <a:lnSpc>
                          <a:spcPct val="100000"/>
                        </a:lnSpc>
                        <a:spcAft>
                          <a:spcPts val="799"/>
                        </a:spcAft>
                      </a:pPr>
                      <a:r>
                        <a:rPr lang="it-IT" sz="9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                    </a:t>
                      </a: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it-IT" sz="1000" b="1" strike="noStrike" spc="-1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</a:t>
                      </a:r>
                      <a:endParaRPr lang="it-IT" sz="1000" b="0" strike="noStrike" spc="-1">
                        <a:latin typeface="Arial"/>
                      </a:endParaRPr>
                    </a:p>
                  </a:txBody>
                  <a:tcPr marL="76680" marR="766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0" y="0"/>
            <a:ext cx="9143640" cy="2276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002060"/>
                </a:solidFill>
                <a:latin typeface="Tahoma"/>
              </a:rPr>
              <a:t>La domanda d’iscrizione </a:t>
            </a:r>
            <a:r>
              <a:t/>
            </a:r>
            <a:br/>
            <a:r>
              <a:rPr lang="it-IT" sz="3200" b="1" strike="noStrike" spc="-1">
                <a:solidFill>
                  <a:srgbClr val="002060"/>
                </a:solidFill>
                <a:latin typeface="Tahoma"/>
              </a:rPr>
              <a:t>a.s. 2023-24</a:t>
            </a:r>
            <a:endParaRPr lang="en-GB" sz="32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8388360" y="6669000"/>
            <a:ext cx="755280" cy="18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1" name="Picture 6"/>
          <p:cNvPicPr/>
          <p:nvPr/>
        </p:nvPicPr>
        <p:blipFill>
          <a:blip r:embed="rId3"/>
          <a:stretch/>
        </p:blipFill>
        <p:spPr>
          <a:xfrm>
            <a:off x="179640" y="1130760"/>
            <a:ext cx="2880000" cy="613440"/>
          </a:xfrm>
          <a:prstGeom prst="rect">
            <a:avLst/>
          </a:prstGeom>
          <a:ln w="9360">
            <a:noFill/>
          </a:ln>
        </p:spPr>
      </p:pic>
      <p:sp>
        <p:nvSpPr>
          <p:cNvPr id="362" name="CustomShape 3"/>
          <p:cNvSpPr/>
          <p:nvPr/>
        </p:nvSpPr>
        <p:spPr>
          <a:xfrm>
            <a:off x="562320" y="1744200"/>
            <a:ext cx="8581320" cy="4091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Possono iscriversi:</a:t>
            </a: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rgbClr val="002060"/>
                </a:solidFill>
                <a:latin typeface="Verdana"/>
                <a:ea typeface="Microsoft YaHei"/>
              </a:rPr>
              <a:t>I NATI DAL 1° GENNAIO 2017 AL 31 DICEMBRE 2017 (obbligo scolastico) </a:t>
            </a:r>
            <a:r>
              <a:rPr lang="it-IT" sz="2000" b="1" strike="noStrike" spc="-1" dirty="0" smtClean="0">
                <a:solidFill>
                  <a:srgbClr val="002060"/>
                </a:solidFill>
                <a:latin typeface="Verdana"/>
                <a:ea typeface="Microsoft YaHei"/>
              </a:rPr>
              <a:t>che compiono 6 anni di età entro il 31/12/2023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it-IT" sz="2000" b="1" strike="noStrike" spc="-1" dirty="0">
                <a:solidFill>
                  <a:srgbClr val="002060"/>
                </a:solidFill>
                <a:latin typeface="Verdana"/>
                <a:ea typeface="Microsoft YaHei"/>
              </a:rPr>
              <a:t>I NATI DAL 1° GENNAIO 2018 AL 30 APRILE 2018 (</a:t>
            </a:r>
            <a:r>
              <a:rPr lang="it-IT" sz="2000" b="1" strike="noStrike" spc="-1" dirty="0" smtClean="0">
                <a:solidFill>
                  <a:srgbClr val="002060"/>
                </a:solidFill>
                <a:latin typeface="Verdana"/>
                <a:ea typeface="Microsoft YaHei"/>
              </a:rPr>
              <a:t>facoltativo)che compiono i 6 anni di età entro il 30/04/2024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002060"/>
                </a:solidFill>
                <a:latin typeface="Verdana"/>
                <a:ea typeface="Microsoft YaHei"/>
              </a:rPr>
              <a:t>I genitori dei bambini </a:t>
            </a:r>
            <a:r>
              <a:rPr lang="it-IT" sz="2000" b="1" strike="noStrike" spc="-1" dirty="0" err="1">
                <a:solidFill>
                  <a:srgbClr val="002060"/>
                </a:solidFill>
                <a:latin typeface="Verdana"/>
                <a:ea typeface="Microsoft YaHei"/>
              </a:rPr>
              <a:t>anticipatari</a:t>
            </a:r>
            <a:r>
              <a:rPr lang="it-IT" sz="2000" b="1" strike="noStrike" spc="-1" dirty="0">
                <a:solidFill>
                  <a:srgbClr val="002060"/>
                </a:solidFill>
                <a:latin typeface="Verdana"/>
                <a:ea typeface="Microsoft YaHei"/>
              </a:rPr>
              <a:t> possono avvalersi delle indicazioni e degli orientamenti dei docenti della scuola dell’infanzia. 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  <p:pic>
        <p:nvPicPr>
          <p:cNvPr id="363" name="Immagine 1"/>
          <p:cNvPicPr/>
          <p:nvPr/>
        </p:nvPicPr>
        <p:blipFill>
          <a:blip r:embed="rId4"/>
          <a:stretch/>
        </p:blipFill>
        <p:spPr>
          <a:xfrm>
            <a:off x="7580160" y="5562360"/>
            <a:ext cx="1194480" cy="12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457200" y="-3672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Adempimenti delle famiglie</a:t>
            </a:r>
            <a:endParaRPr lang="en-GB" sz="32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222840" y="980640"/>
            <a:ext cx="8543160" cy="4464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 algn="just">
              <a:lnSpc>
                <a:spcPct val="100000"/>
              </a:lnSpc>
              <a:spcBef>
                <a:spcPts val="479"/>
              </a:spcBef>
            </a:pPr>
            <a:r>
              <a:rPr lang="it-IT" sz="24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I genitori e gli esercenti la responsabilità genitoriale per effettuare l’iscrizione on line: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Individuano la scuola d’interesse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Accedono al </a:t>
            </a:r>
            <a:r>
              <a:rPr lang="it-IT" sz="2400" b="0" strike="noStrike" spc="-1" dirty="0" smtClean="0">
                <a:solidFill>
                  <a:srgbClr val="002060"/>
                </a:solidFill>
                <a:latin typeface="Tahoma"/>
                <a:ea typeface="Tahoma"/>
              </a:rPr>
              <a:t>sito www.istruzione.it/iscrizionionline </a:t>
            </a:r>
            <a:r>
              <a:rPr lang="it-IT" sz="24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utilizzando le credenziali SPID (Sistema Pubblico di Identità Digitale), CIE (Carta di identità elettronica) o </a:t>
            </a:r>
            <a:r>
              <a:rPr lang="it-IT" sz="2400" b="0" strike="noStrike" spc="-1" dirty="0" err="1">
                <a:solidFill>
                  <a:srgbClr val="002060"/>
                </a:solidFill>
                <a:latin typeface="Tahoma"/>
                <a:ea typeface="Tahoma"/>
              </a:rPr>
              <a:t>eIDAS</a:t>
            </a:r>
            <a:r>
              <a:rPr lang="it-IT" sz="24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 (</a:t>
            </a:r>
            <a:r>
              <a:rPr lang="it-IT" sz="2400" b="0" strike="noStrike" spc="-1" dirty="0" err="1">
                <a:solidFill>
                  <a:srgbClr val="002060"/>
                </a:solidFill>
                <a:latin typeface="Tahoma"/>
                <a:ea typeface="Tahoma"/>
              </a:rPr>
              <a:t>electronic</a:t>
            </a:r>
            <a:r>
              <a:rPr lang="it-IT" sz="24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 </a:t>
            </a:r>
            <a:r>
              <a:rPr lang="it-IT" sz="2400" b="0" strike="noStrike" spc="-1" dirty="0" err="1">
                <a:solidFill>
                  <a:srgbClr val="002060"/>
                </a:solidFill>
                <a:latin typeface="Tahoma"/>
                <a:ea typeface="Tahoma"/>
              </a:rPr>
              <a:t>IDentification</a:t>
            </a:r>
            <a:r>
              <a:rPr lang="it-IT" sz="24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 </a:t>
            </a:r>
            <a:r>
              <a:rPr lang="it-IT" sz="2400" b="0" strike="noStrike" spc="-1" dirty="0" err="1">
                <a:solidFill>
                  <a:srgbClr val="002060"/>
                </a:solidFill>
                <a:latin typeface="Tahoma"/>
                <a:ea typeface="Tahoma"/>
              </a:rPr>
              <a:t>Authentication</a:t>
            </a:r>
            <a:r>
              <a:rPr lang="it-IT" sz="24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 and </a:t>
            </a:r>
            <a:r>
              <a:rPr lang="it-IT" sz="2400" b="0" strike="noStrike" spc="-1" dirty="0" err="1">
                <a:solidFill>
                  <a:srgbClr val="002060"/>
                </a:solidFill>
                <a:latin typeface="Tahoma"/>
                <a:ea typeface="Tahoma"/>
              </a:rPr>
              <a:t>Signature</a:t>
            </a:r>
            <a:r>
              <a:rPr lang="it-IT" sz="24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) e si abilitano al servizio di Iscrizioni on line </a:t>
            </a:r>
            <a:r>
              <a:rPr lang="it-IT" sz="3200" b="1" dirty="0"/>
              <a:t>dalle ore 9:00 del </a:t>
            </a:r>
            <a:r>
              <a:rPr lang="it-IT" sz="3200" b="1" dirty="0"/>
              <a:t>19 dicembre 2022;</a:t>
            </a:r>
            <a:endParaRPr lang="en-GB" sz="32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8388360" y="6669000"/>
            <a:ext cx="755280" cy="18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7" name="Immagine 1"/>
          <p:cNvPicPr/>
          <p:nvPr/>
        </p:nvPicPr>
        <p:blipFill>
          <a:blip r:embed="rId3"/>
          <a:stretch/>
        </p:blipFill>
        <p:spPr>
          <a:xfrm>
            <a:off x="7884360" y="5650200"/>
            <a:ext cx="1194480" cy="12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989280" y="3402000"/>
            <a:ext cx="3888000" cy="86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SCUOLA PRIMARIA DON L. MILANI</a:t>
            </a:r>
            <a:r>
              <a:t/>
            </a:r>
            <a:br/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VIA MASCAGNI</a:t>
            </a:r>
            <a:r>
              <a:t/>
            </a:r>
            <a:br/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 VIMERCATE MB</a:t>
            </a:r>
            <a:r>
              <a:t/>
            </a:r>
            <a:br/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T 039667522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1763640" y="260640"/>
            <a:ext cx="6479640" cy="574200"/>
          </a:xfrm>
          <a:prstGeom prst="rect">
            <a:avLst/>
          </a:prstGeom>
        </p:spPr>
        <p:txBody>
          <a:bodyPr wrap="none" lIns="90000" tIns="45000" rIns="90000" bIns="45000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it-IT" sz="3600" b="1" strike="noStrike" spc="-1">
                <a:solidFill>
                  <a:srgbClr val="5959FF"/>
                </a:solidFill>
                <a:latin typeface="Verdana"/>
                <a:ea typeface="Verdana"/>
              </a:rPr>
              <a:t>LE SCUOLE PRIMARIE</a:t>
            </a:r>
            <a:endParaRPr lang="it-IT" sz="3600" b="0" strike="noStrike" spc="-1">
              <a:latin typeface="Arial"/>
            </a:endParaRPr>
          </a:p>
        </p:txBody>
      </p:sp>
      <p:pic>
        <p:nvPicPr>
          <p:cNvPr id="260" name="Picture 3"/>
          <p:cNvPicPr/>
          <p:nvPr/>
        </p:nvPicPr>
        <p:blipFill>
          <a:blip r:embed="rId3"/>
          <a:stretch/>
        </p:blipFill>
        <p:spPr>
          <a:xfrm>
            <a:off x="1018080" y="4329360"/>
            <a:ext cx="3024000" cy="2267640"/>
          </a:xfrm>
          <a:prstGeom prst="rect">
            <a:avLst/>
          </a:prstGeom>
          <a:ln w="9360">
            <a:noFill/>
          </a:ln>
        </p:spPr>
      </p:pic>
      <p:pic>
        <p:nvPicPr>
          <p:cNvPr id="261" name="Picture 4"/>
          <p:cNvPicPr/>
          <p:nvPr/>
        </p:nvPicPr>
        <p:blipFill>
          <a:blip r:embed="rId4"/>
          <a:stretch/>
        </p:blipFill>
        <p:spPr>
          <a:xfrm>
            <a:off x="1259640" y="980640"/>
            <a:ext cx="3275640" cy="2456640"/>
          </a:xfrm>
          <a:prstGeom prst="rect">
            <a:avLst/>
          </a:prstGeom>
          <a:ln w="9360">
            <a:noFill/>
          </a:ln>
        </p:spPr>
      </p:pic>
      <p:sp>
        <p:nvSpPr>
          <p:cNvPr id="262" name="CustomShape 3"/>
          <p:cNvSpPr/>
          <p:nvPr/>
        </p:nvSpPr>
        <p:spPr>
          <a:xfrm>
            <a:off x="4042440" y="4493160"/>
            <a:ext cx="3240000" cy="82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SCUOLA PRIMARIA A. NEGRI</a:t>
            </a:r>
            <a:r>
              <a:t/>
            </a:r>
            <a:br/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VIA MATTEOTTI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ORENO - VIMERCATE MB</a:t>
            </a:r>
            <a:r>
              <a:t/>
            </a:r>
            <a:br/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T 039669769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5122080" y="3571560"/>
            <a:ext cx="4571640" cy="82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SCUOLA PRIMARIA G. UNGARETTI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VIA DON LUALDI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 RUGINELLO - VIMERCATE MB</a:t>
            </a:r>
            <a:r>
              <a:t/>
            </a:r>
            <a:br/>
            <a:r>
              <a:rPr lang="it-IT" sz="12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T 039666345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264" name="Picture 7"/>
          <p:cNvPicPr/>
          <p:nvPr/>
        </p:nvPicPr>
        <p:blipFill>
          <a:blip r:embed="rId5"/>
          <a:stretch/>
        </p:blipFill>
        <p:spPr>
          <a:xfrm>
            <a:off x="5220000" y="1124640"/>
            <a:ext cx="2664000" cy="2478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222840" y="980640"/>
            <a:ext cx="8543160" cy="4464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800" b="0" strike="noStrike" spc="-1" dirty="0">
                <a:solidFill>
                  <a:srgbClr val="002060"/>
                </a:solidFill>
                <a:latin typeface="Tahoma"/>
                <a:ea typeface="Tahoma"/>
              </a:rPr>
              <a:t>compilano la domanda in tutte le sue parti, mediante il modulo on line, </a:t>
            </a:r>
            <a:r>
              <a:rPr lang="it-IT" sz="2800" b="1" dirty="0"/>
              <a:t>a partire dalle ore</a:t>
            </a:r>
            <a:endParaRPr lang="en-GB" sz="2800" b="1" dirty="0"/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it-IT" sz="2800" b="1" dirty="0"/>
              <a:t>   8:00 del </a:t>
            </a:r>
            <a:r>
              <a:rPr lang="it-IT" sz="2800" b="1" dirty="0"/>
              <a:t>9 </a:t>
            </a:r>
            <a:r>
              <a:rPr lang="it-IT" sz="2800" b="1" dirty="0"/>
              <a:t>gennaio </a:t>
            </a:r>
            <a:r>
              <a:rPr lang="it-IT" sz="2800" b="1" dirty="0"/>
              <a:t>2023;</a:t>
            </a:r>
            <a:endParaRPr lang="en-GB" sz="2800" b="1" dirty="0"/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800" b="1" dirty="0"/>
              <a:t> inviano la domanda d’iscrizione alla scuola di destinazione entro le ore 20:00 del </a:t>
            </a:r>
            <a:r>
              <a:rPr lang="it-IT" sz="2800" b="1" dirty="0"/>
              <a:t>30</a:t>
            </a:r>
            <a:endParaRPr lang="en-GB" sz="2800" b="1" dirty="0"/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800" b="1" dirty="0"/>
              <a:t>gennaio </a:t>
            </a:r>
            <a:r>
              <a:rPr lang="it-IT" sz="2800" b="1" dirty="0"/>
              <a:t>2023;</a:t>
            </a:r>
            <a:endParaRPr lang="en-GB" sz="2800" b="1" dirty="0"/>
          </a:p>
        </p:txBody>
      </p:sp>
      <p:sp>
        <p:nvSpPr>
          <p:cNvPr id="369" name="CustomShape 2"/>
          <p:cNvSpPr/>
          <p:nvPr/>
        </p:nvSpPr>
        <p:spPr>
          <a:xfrm>
            <a:off x="8388360" y="6669000"/>
            <a:ext cx="755280" cy="18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0" name="Immagine 1"/>
          <p:cNvPicPr/>
          <p:nvPr/>
        </p:nvPicPr>
        <p:blipFill>
          <a:blip r:embed="rId3"/>
          <a:stretch/>
        </p:blipFill>
        <p:spPr>
          <a:xfrm>
            <a:off x="7884360" y="5650200"/>
            <a:ext cx="1194480" cy="12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914400" y="1196640"/>
            <a:ext cx="8229240" cy="3096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Non esiste nessuna precedenza cronologica in riferimento alla data di presentazione della domanda di iscrizione.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I codici ministeriali delle scuole primarie sono i seguenti: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don Milani </a:t>
            </a:r>
            <a:r>
              <a:rPr lang="it-IT" sz="2400" b="0" strike="noStrike" spc="-1">
                <a:solidFill>
                  <a:srgbClr val="FF0000"/>
                </a:solidFill>
                <a:latin typeface="Arial"/>
              </a:rPr>
              <a:t>MBEE8EX046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Ada Negri  </a:t>
            </a:r>
            <a:r>
              <a:rPr lang="it-IT" sz="2400" b="0" strike="noStrike" spc="-1">
                <a:solidFill>
                  <a:srgbClr val="FF0000"/>
                </a:solidFill>
                <a:latin typeface="Arial"/>
              </a:rPr>
              <a:t>MBEE8EX024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Ungaretti   </a:t>
            </a:r>
            <a:r>
              <a:rPr lang="it-IT" sz="2400" b="0" strike="noStrike" spc="-1">
                <a:solidFill>
                  <a:srgbClr val="FF0000"/>
                </a:solidFill>
                <a:latin typeface="Arial"/>
              </a:rPr>
              <a:t>MBEE8EX013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2" name="Immagine 1"/>
          <p:cNvPicPr/>
          <p:nvPr/>
        </p:nvPicPr>
        <p:blipFill>
          <a:blip r:embed="rId3"/>
          <a:stretch/>
        </p:blipFill>
        <p:spPr>
          <a:xfrm>
            <a:off x="7236360" y="4869000"/>
            <a:ext cx="1194480" cy="120060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3868200" y="4273200"/>
            <a:ext cx="3859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u="sng" strike="noStrike" spc="-1">
                <a:solidFill>
                  <a:srgbClr val="3333CC"/>
                </a:solidFill>
                <a:uFillTx/>
                <a:latin typeface="Verdana"/>
                <a:ea typeface="Microsoft YaHei"/>
                <a:hlinkClick r:id="rId4"/>
              </a:rPr>
              <a:t>http://www.icsdonmilanivimercate.edu.it</a:t>
            </a:r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251640" y="476640"/>
            <a:ext cx="8805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 dirty="0">
                <a:solidFill>
                  <a:srgbClr val="002060"/>
                </a:solidFill>
                <a:latin typeface="Arial"/>
              </a:rPr>
              <a:t>In particolare le classi prime possono essere formate con le seguenti articolazioni orarie settimanali: 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 dirty="0">
                <a:solidFill>
                  <a:srgbClr val="002060"/>
                </a:solidFill>
                <a:latin typeface="Arial"/>
              </a:rPr>
              <a:t>classi funzionanti con 24 ore </a:t>
            </a:r>
            <a:r>
              <a:rPr lang="it-IT" sz="2400" b="1" i="1" strike="noStrike" spc="-1" dirty="0">
                <a:solidFill>
                  <a:srgbClr val="002060"/>
                </a:solidFill>
                <a:latin typeface="Arial"/>
              </a:rPr>
              <a:t>senza mensa . L’adozione del modello di 24 ore settimanali è possibile solo in presenza di un numero di domande che consenta la formazione di una classe con minimo 15 alunni.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 dirty="0">
                <a:solidFill>
                  <a:srgbClr val="002060"/>
                </a:solidFill>
                <a:latin typeface="Arial"/>
              </a:rPr>
              <a:t>classi funzionanti </a:t>
            </a:r>
            <a:r>
              <a:rPr lang="it-IT" sz="2400" b="1" strike="noStrike" spc="-1" dirty="0">
                <a:solidFill>
                  <a:srgbClr val="002060"/>
                </a:solidFill>
                <a:latin typeface="Arial"/>
              </a:rPr>
              <a:t>con 27 ore </a:t>
            </a:r>
            <a:r>
              <a:rPr lang="it-IT" sz="2400" b="1" i="1" strike="noStrike" spc="-1" dirty="0">
                <a:solidFill>
                  <a:srgbClr val="002060"/>
                </a:solidFill>
                <a:latin typeface="Arial"/>
              </a:rPr>
              <a:t>senza mensa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 dirty="0">
                <a:solidFill>
                  <a:srgbClr val="002060"/>
                </a:solidFill>
                <a:latin typeface="Arial"/>
              </a:rPr>
              <a:t>classi funzionanti </a:t>
            </a:r>
            <a:r>
              <a:rPr lang="it-IT" sz="2400" b="1" strike="noStrike" spc="-1" dirty="0">
                <a:solidFill>
                  <a:srgbClr val="002060"/>
                </a:solidFill>
                <a:latin typeface="Arial"/>
              </a:rPr>
              <a:t>con 30 ore (con disponibilità di</a:t>
            </a:r>
            <a:endParaRPr lang="en-GB" sz="2400" b="1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it-IT" sz="2400" b="1" strike="noStrike" spc="-1" dirty="0">
                <a:solidFill>
                  <a:srgbClr val="002060"/>
                </a:solidFill>
                <a:latin typeface="Arial"/>
              </a:rPr>
              <a:t>    posti in organico) dalla classe terza </a:t>
            </a:r>
            <a:r>
              <a:rPr lang="it-IT" sz="2400" b="0" strike="noStrike" spc="-1" dirty="0">
                <a:solidFill>
                  <a:srgbClr val="002060"/>
                </a:solidFill>
                <a:latin typeface="Arial"/>
              </a:rPr>
              <a:t>- </a:t>
            </a:r>
            <a:r>
              <a:rPr lang="it-IT" sz="2400" b="1" i="1" strike="noStrike" spc="-1" dirty="0">
                <a:solidFill>
                  <a:srgbClr val="002060"/>
                </a:solidFill>
                <a:latin typeface="Arial"/>
              </a:rPr>
              <a:t>senza mensa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2400" b="0" strike="noStrike" spc="-1" dirty="0">
                <a:solidFill>
                  <a:srgbClr val="002060"/>
                </a:solidFill>
                <a:latin typeface="Arial"/>
              </a:rPr>
              <a:t>classi funzionanti a </a:t>
            </a:r>
            <a:r>
              <a:rPr lang="it-IT" sz="2400" b="1" strike="noStrike" spc="-1" dirty="0">
                <a:solidFill>
                  <a:srgbClr val="002060"/>
                </a:solidFill>
                <a:latin typeface="Arial"/>
              </a:rPr>
              <a:t>tempo pieno con 40 </a:t>
            </a:r>
            <a:r>
              <a:rPr lang="it-IT" sz="2400" b="1" strike="noStrike" spc="-1" dirty="0" smtClean="0">
                <a:solidFill>
                  <a:srgbClr val="002060"/>
                </a:solidFill>
                <a:latin typeface="Arial"/>
              </a:rPr>
              <a:t>ore con mensa</a:t>
            </a:r>
            <a:endParaRPr lang="en-GB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5" name="Immagine 1"/>
          <p:cNvPicPr/>
          <p:nvPr/>
        </p:nvPicPr>
        <p:blipFill>
          <a:blip r:embed="rId3"/>
          <a:stretch/>
        </p:blipFill>
        <p:spPr>
          <a:xfrm>
            <a:off x="7308360" y="5445360"/>
            <a:ext cx="1194480" cy="12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17 gennaio 2017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457200" y="1484640"/>
            <a:ext cx="8229240" cy="3095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it-IT" sz="3200" b="1" strike="noStrike" spc="-1">
                <a:solidFill>
                  <a:srgbClr val="002060"/>
                </a:solidFill>
                <a:latin typeface="Arial"/>
              </a:rPr>
              <a:t>Possono anche indicare, in subordine rispetto alla scuola che costituisce la loro prima scelta, fino a un massimo di altre due scuole.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5946" y="1011115"/>
            <a:ext cx="69635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facoltà di avvalersi o non avvalersi dell’insegnamento della </a:t>
            </a:r>
            <a:r>
              <a:rPr lang="it-IT" sz="2000" dirty="0"/>
              <a:t>r</a:t>
            </a:r>
            <a:r>
              <a:rPr lang="it-IT" sz="2000" dirty="0" smtClean="0"/>
              <a:t>eligione cattolica è esercitata mediante la compilazione dell’apposita sezione online.</a:t>
            </a:r>
          </a:p>
          <a:p>
            <a:r>
              <a:rPr lang="it-IT" sz="2000" dirty="0" smtClean="0"/>
              <a:t>La scelta ha valore per l’intero corso di studi salvo il diritto di modificare  tale scelta per l’anno successivo entro il termine delle iscrizioni.</a:t>
            </a:r>
          </a:p>
          <a:p>
            <a:endParaRPr lang="it-IT" dirty="0"/>
          </a:p>
          <a:p>
            <a:r>
              <a:rPr lang="it-IT" dirty="0" smtClean="0"/>
              <a:t>LA SCELTA DELLE ATTIVITA’ ALTERNATIVE , PER CHI NON SI AVVALE DELL’INSEGNAMENTO DELLA RELIGIONE CATTOLICA , E’ OPERATA TRAMITE UN’APPOSITA FUNZIONALITA’ DEL SISTEMA « ISCRIZIONI ONLINE» ACCESSIBILE </a:t>
            </a:r>
            <a:r>
              <a:rPr lang="it-IT" b="1" dirty="0" smtClean="0"/>
              <a:t>DAL 31 MAGGIO  AL 30 GIUGNO 2023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11718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2437560" y="4405680"/>
            <a:ext cx="5184360" cy="1944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>
                <a:solidFill>
                  <a:srgbClr val="000000"/>
                </a:solidFill>
                <a:latin typeface="Verdana"/>
                <a:ea typeface="Microsoft YaHei"/>
              </a:rPr>
              <a:t>VI ASPETTIAMO IN PRIMA</a:t>
            </a:r>
            <a:endParaRPr lang="it-IT" sz="3600" b="0" strike="noStrike" spc="-1">
              <a:latin typeface="Arial"/>
            </a:endParaRPr>
          </a:p>
        </p:txBody>
      </p:sp>
      <p:pic>
        <p:nvPicPr>
          <p:cNvPr id="379" name="Immagine 8" descr="foto 5.JPG"/>
          <p:cNvPicPr/>
          <p:nvPr/>
        </p:nvPicPr>
        <p:blipFill>
          <a:blip r:embed="rId3"/>
          <a:stretch/>
        </p:blipFill>
        <p:spPr>
          <a:xfrm>
            <a:off x="971640" y="56160"/>
            <a:ext cx="3426840" cy="1923120"/>
          </a:xfrm>
          <a:prstGeom prst="rect">
            <a:avLst/>
          </a:prstGeom>
          <a:ln>
            <a:noFill/>
          </a:ln>
        </p:spPr>
      </p:pic>
      <p:pic>
        <p:nvPicPr>
          <p:cNvPr id="380" name="Immagine 6" descr="110920131574.jpg"/>
          <p:cNvPicPr/>
          <p:nvPr/>
        </p:nvPicPr>
        <p:blipFill>
          <a:blip r:embed="rId4"/>
          <a:stretch/>
        </p:blipFill>
        <p:spPr>
          <a:xfrm>
            <a:off x="5031720" y="172440"/>
            <a:ext cx="3375720" cy="1894680"/>
          </a:xfrm>
          <a:prstGeom prst="rect">
            <a:avLst/>
          </a:prstGeom>
          <a:ln w="9360">
            <a:noFill/>
          </a:ln>
        </p:spPr>
      </p:pic>
      <p:pic>
        <p:nvPicPr>
          <p:cNvPr id="381" name="Immagine 13" descr="IMG_0195.JPG"/>
          <p:cNvPicPr/>
          <p:nvPr/>
        </p:nvPicPr>
        <p:blipFill>
          <a:blip r:embed="rId5"/>
          <a:srcRect t="19046"/>
          <a:stretch/>
        </p:blipFill>
        <p:spPr>
          <a:xfrm>
            <a:off x="3558960" y="2330640"/>
            <a:ext cx="2601360" cy="2808000"/>
          </a:xfrm>
          <a:prstGeom prst="rect">
            <a:avLst/>
          </a:prstGeom>
          <a:ln>
            <a:noFill/>
          </a:ln>
        </p:spPr>
      </p:pic>
      <p:pic>
        <p:nvPicPr>
          <p:cNvPr id="382" name="Immagine 15" descr="IMG_0193.JPG"/>
          <p:cNvPicPr/>
          <p:nvPr/>
        </p:nvPicPr>
        <p:blipFill>
          <a:blip r:embed="rId6"/>
          <a:stretch/>
        </p:blipFill>
        <p:spPr>
          <a:xfrm>
            <a:off x="6229800" y="2690640"/>
            <a:ext cx="2783880" cy="2088000"/>
          </a:xfrm>
          <a:prstGeom prst="rect">
            <a:avLst/>
          </a:prstGeom>
          <a:ln>
            <a:noFill/>
          </a:ln>
        </p:spPr>
      </p:pic>
      <p:pic>
        <p:nvPicPr>
          <p:cNvPr id="383" name="Immagine 18" descr="IMG_0229.JPG"/>
          <p:cNvPicPr/>
          <p:nvPr/>
        </p:nvPicPr>
        <p:blipFill>
          <a:blip r:embed="rId7"/>
          <a:stretch/>
        </p:blipFill>
        <p:spPr>
          <a:xfrm>
            <a:off x="1191600" y="2452320"/>
            <a:ext cx="1923480" cy="2564640"/>
          </a:xfrm>
          <a:prstGeom prst="rect">
            <a:avLst/>
          </a:prstGeom>
          <a:ln>
            <a:noFill/>
          </a:ln>
        </p:spPr>
      </p:pic>
      <p:pic>
        <p:nvPicPr>
          <p:cNvPr id="384" name="Immagine 1"/>
          <p:cNvPicPr/>
          <p:nvPr/>
        </p:nvPicPr>
        <p:blipFill>
          <a:blip r:embed="rId8"/>
          <a:stretch/>
        </p:blipFill>
        <p:spPr>
          <a:xfrm>
            <a:off x="7819200" y="5301360"/>
            <a:ext cx="1194480" cy="12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" fill="hold"/>
                                        <p:tgtEl>
                                          <p:spTgt spid="3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1" fill="hold"/>
                                        <p:tgtEl>
                                          <p:spTgt spid="3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2286000" y="1052640"/>
            <a:ext cx="4571640" cy="11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5400" b="1" strike="noStrike" spc="-1">
                <a:solidFill>
                  <a:srgbClr val="002060"/>
                </a:solidFill>
                <a:latin typeface="Arial"/>
              </a:rPr>
              <a:t>GRAZIE</a:t>
            </a:r>
            <a:r>
              <a:t/>
            </a:r>
            <a:br/>
            <a:endParaRPr lang="it-IT" sz="5400" b="0" strike="noStrike" spc="-1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2123640" y="2171160"/>
            <a:ext cx="4571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2060"/>
                </a:solidFill>
                <a:latin typeface="Tahoma"/>
                <a:ea typeface="Microsoft YaHei"/>
              </a:rPr>
              <a:t>La dirigente e i docenti </a:t>
            </a:r>
            <a:endParaRPr lang="it-IT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2060"/>
                </a:solidFill>
                <a:latin typeface="Tahoma"/>
                <a:ea typeface="Microsoft YaHei"/>
              </a:rPr>
              <a:t>dell’ IC Don Milani </a:t>
            </a:r>
            <a:endParaRPr lang="it-IT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002060"/>
                </a:solidFill>
                <a:latin typeface="Tahoma"/>
                <a:ea typeface="Microsoft YaHei"/>
              </a:rPr>
              <a:t>di Vimercate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387" name="Immagine 7"/>
          <p:cNvPicPr/>
          <p:nvPr/>
        </p:nvPicPr>
        <p:blipFill>
          <a:blip r:embed="rId2"/>
          <a:stretch/>
        </p:blipFill>
        <p:spPr>
          <a:xfrm>
            <a:off x="7035120" y="3556440"/>
            <a:ext cx="1660680" cy="166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C9B238AB-3E87-420C-9A28-552F0CFB0914}" type="slidenum">
              <a:rPr lang="es-ES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3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1079640" y="358920"/>
            <a:ext cx="7557840" cy="71892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trike="noStrike" spc="-1">
                <a:solidFill>
                  <a:srgbClr val="002060"/>
                </a:solidFill>
                <a:latin typeface="Arial"/>
              </a:rPr>
              <a:t>OBIETTIVI DELLA SERATA</a:t>
            </a:r>
            <a:endParaRPr lang="en-GB" sz="40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1079640" y="1438200"/>
            <a:ext cx="75578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 algn="just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Wingdings" charset="2"/>
              <a:buChar char=""/>
            </a:pP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Presentare il </a:t>
            </a:r>
            <a:r>
              <a:rPr lang="it-IT" sz="3200" b="1" strike="noStrike" spc="-1">
                <a:solidFill>
                  <a:srgbClr val="002060"/>
                </a:solidFill>
                <a:latin typeface="Arial"/>
              </a:rPr>
              <a:t>P</a:t>
            </a: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iano </a:t>
            </a:r>
            <a:r>
              <a:rPr lang="it-IT" sz="3200" b="1" strike="noStrike" spc="-1">
                <a:solidFill>
                  <a:srgbClr val="002060"/>
                </a:solidFill>
                <a:latin typeface="Arial"/>
              </a:rPr>
              <a:t>T</a:t>
            </a: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riennale dell’</a:t>
            </a:r>
            <a:r>
              <a:rPr lang="it-IT" sz="3200" b="1" strike="noStrike" spc="-1">
                <a:solidFill>
                  <a:srgbClr val="002060"/>
                </a:solidFill>
                <a:latin typeface="Arial"/>
              </a:rPr>
              <a:t>O</a:t>
            </a: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fferta </a:t>
            </a:r>
            <a:r>
              <a:rPr lang="it-IT" sz="3200" b="1" strike="noStrike" spc="-1">
                <a:solidFill>
                  <a:srgbClr val="002060"/>
                </a:solidFill>
                <a:latin typeface="Arial"/>
              </a:rPr>
              <a:t>F</a:t>
            </a: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ormativa (PTOF)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Wingdings" charset="2"/>
              <a:buChar char=""/>
            </a:pP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Illustrare l’organizzazione oraria e didattica delle sedi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Wingdings" charset="2"/>
              <a:buChar char=""/>
            </a:pP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Prendere visione della domanda d’iscrizione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8388360" y="6669000"/>
            <a:ext cx="755280" cy="18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5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7236360" y="4365000"/>
            <a:ext cx="1290600" cy="12906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57BE292F-F5D3-4A14-BEB6-2F1E5174600F}" type="slidenum">
              <a:rPr lang="es-ES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4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0" y="1857240"/>
            <a:ext cx="9143640" cy="2015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2060"/>
                </a:solidFill>
                <a:latin typeface="Arial"/>
              </a:rPr>
              <a:t>IL </a:t>
            </a:r>
            <a:r>
              <a:rPr lang="it-IT" sz="4400" b="1" strike="noStrike" spc="-1">
                <a:solidFill>
                  <a:srgbClr val="002060"/>
                </a:solidFill>
                <a:latin typeface="Arial"/>
              </a:rPr>
              <a:t>P</a:t>
            </a:r>
            <a:r>
              <a:rPr lang="it-IT" sz="4400" b="0" strike="noStrike" spc="-1">
                <a:solidFill>
                  <a:srgbClr val="002060"/>
                </a:solidFill>
                <a:latin typeface="Arial"/>
              </a:rPr>
              <a:t>iano </a:t>
            </a:r>
            <a:r>
              <a:rPr lang="it-IT" sz="4400" b="1" strike="noStrike" spc="-1">
                <a:solidFill>
                  <a:srgbClr val="002060"/>
                </a:solidFill>
                <a:latin typeface="Arial"/>
              </a:rPr>
              <a:t>T</a:t>
            </a:r>
            <a:r>
              <a:rPr lang="it-IT" sz="4400" b="0" strike="noStrike" spc="-1">
                <a:solidFill>
                  <a:srgbClr val="002060"/>
                </a:solidFill>
                <a:latin typeface="Arial"/>
              </a:rPr>
              <a:t>riennale </a:t>
            </a:r>
            <a:r>
              <a:t/>
            </a:r>
            <a:br/>
            <a:r>
              <a:rPr lang="it-IT" sz="4400" b="0" strike="noStrike" spc="-1">
                <a:solidFill>
                  <a:srgbClr val="002060"/>
                </a:solidFill>
                <a:latin typeface="Arial"/>
              </a:rPr>
              <a:t>dell’</a:t>
            </a:r>
            <a:r>
              <a:rPr lang="it-IT" sz="4400" b="1" strike="noStrike" spc="-1">
                <a:solidFill>
                  <a:srgbClr val="002060"/>
                </a:solidFill>
                <a:latin typeface="Arial"/>
              </a:rPr>
              <a:t>O</a:t>
            </a:r>
            <a:r>
              <a:rPr lang="it-IT" sz="4400" b="0" strike="noStrike" spc="-1">
                <a:solidFill>
                  <a:srgbClr val="002060"/>
                </a:solidFill>
                <a:latin typeface="Arial"/>
              </a:rPr>
              <a:t>fferta </a:t>
            </a:r>
            <a:r>
              <a:rPr lang="it-IT" sz="4400" b="1" strike="noStrike" spc="-1">
                <a:solidFill>
                  <a:srgbClr val="002060"/>
                </a:solidFill>
                <a:latin typeface="Arial"/>
              </a:rPr>
              <a:t>F</a:t>
            </a:r>
            <a:r>
              <a:rPr lang="it-IT" sz="4400" b="0" strike="noStrike" spc="-1">
                <a:solidFill>
                  <a:srgbClr val="002060"/>
                </a:solidFill>
                <a:latin typeface="Arial"/>
              </a:rPr>
              <a:t>ormativa</a:t>
            </a:r>
            <a:endParaRPr lang="en-GB" sz="4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8388360" y="6597720"/>
            <a:ext cx="755280" cy="259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4"/>
          <p:cNvSpPr/>
          <p:nvPr/>
        </p:nvSpPr>
        <p:spPr>
          <a:xfrm>
            <a:off x="7380360" y="4612320"/>
            <a:ext cx="1245960" cy="12459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2393190E-CFD2-46C1-8D39-BD766A6FB31E}" type="slidenum">
              <a:rPr lang="es-ES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5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900000" y="765000"/>
            <a:ext cx="7557840" cy="71892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2060"/>
                </a:solidFill>
                <a:latin typeface="Arial"/>
              </a:rPr>
              <a:t>DEFINIZIONE DI PTOF</a:t>
            </a:r>
            <a:endParaRPr lang="en-GB" sz="4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250200" y="1221840"/>
            <a:ext cx="8643600" cy="3384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 algn="ctr">
              <a:lnSpc>
                <a:spcPct val="90000"/>
              </a:lnSpc>
              <a:spcBef>
                <a:spcPts val="360"/>
              </a:spcBef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641"/>
              </a:spcBef>
            </a:pP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Il PTOF è il </a:t>
            </a:r>
            <a:r>
              <a:rPr lang="it-IT" sz="3200" b="1" i="1" u="sng" strike="noStrike" spc="-1">
                <a:solidFill>
                  <a:srgbClr val="002060"/>
                </a:solidFill>
                <a:uFillTx/>
                <a:latin typeface="Arial"/>
              </a:rPr>
              <a:t>documento fondamentale </a:t>
            </a:r>
            <a:r>
              <a:rPr lang="it-IT" sz="3200" b="0" strike="noStrike" spc="-1">
                <a:solidFill>
                  <a:srgbClr val="002060"/>
                </a:solidFill>
                <a:latin typeface="Arial"/>
              </a:rPr>
              <a:t>costitutivo dell’identità culturale e progettuale delle istituzioni scolastiche ed esplicita la progettazione curricolare, extracurricolare, educativa e organizzativa che le singole scuole adottano nell'ambito della loro autonomia. 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8388360" y="6669000"/>
            <a:ext cx="755280" cy="18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5"/>
          <p:cNvSpPr/>
          <p:nvPr/>
        </p:nvSpPr>
        <p:spPr>
          <a:xfrm>
            <a:off x="7643880" y="4692240"/>
            <a:ext cx="1042560" cy="10425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5A291072-2636-484A-9DC3-3B1D33CE764E}" type="slidenum">
              <a:rPr lang="es-ES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6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1079640" y="358920"/>
            <a:ext cx="7557840" cy="7189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2060"/>
                </a:solidFill>
                <a:latin typeface="Arial"/>
              </a:rPr>
              <a:t>PROGETTO EDUCATIVO</a:t>
            </a:r>
            <a:endParaRPr lang="en-GB" sz="4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731160" y="1239120"/>
            <a:ext cx="7557840" cy="43794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 algn="just">
              <a:lnSpc>
                <a:spcPct val="90000"/>
              </a:lnSpc>
              <a:spcBef>
                <a:spcPts val="72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ahoma"/>
              </a:rPr>
              <a:t>	</a:t>
            </a:r>
            <a:r>
              <a:rPr lang="it-IT" sz="3600" b="0" strike="noStrike" spc="-1">
                <a:solidFill>
                  <a:srgbClr val="002060"/>
                </a:solidFill>
                <a:latin typeface="Arial"/>
              </a:rPr>
              <a:t>L’ I. C. don Milani è una comunità dove l’alunno impara a crescere, a maturare e a far proprie le conoscenze in un sapere organico in modo che si trasformino in competenze permanenti. 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720"/>
              </a:spcBef>
            </a:pPr>
            <a:r>
              <a:rPr lang="it-IT" sz="3600" b="0" strike="noStrike" spc="-1">
                <a:solidFill>
                  <a:srgbClr val="002060"/>
                </a:solidFill>
                <a:latin typeface="Arial"/>
              </a:rPr>
              <a:t>	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8388360" y="6597720"/>
            <a:ext cx="755280" cy="259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5"/>
          <p:cNvSpPr/>
          <p:nvPr/>
        </p:nvSpPr>
        <p:spPr>
          <a:xfrm>
            <a:off x="7643880" y="5276520"/>
            <a:ext cx="1290600" cy="12906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6"/>
          <p:cNvSpPr/>
          <p:nvPr/>
        </p:nvSpPr>
        <p:spPr>
          <a:xfrm>
            <a:off x="7643880" y="5286240"/>
            <a:ext cx="1290600" cy="12906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666CE0CE-E775-4A71-A8B7-BA746FED5E4A}" type="slidenum">
              <a:rPr lang="es-ES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7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1079640" y="358920"/>
            <a:ext cx="7557840" cy="7189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2060"/>
                </a:solidFill>
                <a:latin typeface="Arial"/>
              </a:rPr>
              <a:t>I BINARI</a:t>
            </a:r>
            <a:endParaRPr lang="en-GB" sz="4400" b="0" strike="noStrike" spc="-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843480" y="639360"/>
            <a:ext cx="8029800" cy="48826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 algn="ctr">
              <a:lnSpc>
                <a:spcPct val="80000"/>
              </a:lnSpc>
              <a:spcBef>
                <a:spcPts val="479"/>
              </a:spcBef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2060"/>
              </a:buClr>
              <a:buFont typeface="Wingdings" charset="2"/>
              <a:buChar char=""/>
            </a:pPr>
            <a:r>
              <a:rPr lang="it-IT" sz="2400" b="1" strike="noStrike" spc="-1">
                <a:solidFill>
                  <a:srgbClr val="002060"/>
                </a:solidFill>
                <a:latin typeface="Arial"/>
              </a:rPr>
              <a:t>SAPER ESSERE</a:t>
            </a: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: promuovere la conoscenza di sé e la formazione di interessi, motivazioni, capacità di scelta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2060"/>
              </a:buClr>
              <a:buFont typeface="Wingdings" charset="2"/>
              <a:buChar char=""/>
            </a:pP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 </a:t>
            </a:r>
            <a:r>
              <a:rPr lang="it-IT" sz="2400" b="1" strike="noStrike" spc="-1">
                <a:solidFill>
                  <a:srgbClr val="002060"/>
                </a:solidFill>
                <a:latin typeface="Arial"/>
              </a:rPr>
              <a:t>VIVERE INSIEME</a:t>
            </a: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: promuovere la conoscenza degli altri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2060"/>
              </a:buClr>
              <a:buFont typeface="Wingdings" charset="2"/>
              <a:buChar char=""/>
            </a:pPr>
            <a:r>
              <a:rPr lang="it-IT" sz="2400" b="1" strike="noStrike" spc="-1">
                <a:solidFill>
                  <a:srgbClr val="002060"/>
                </a:solidFill>
                <a:latin typeface="Arial"/>
              </a:rPr>
              <a:t>CONOSCERE</a:t>
            </a: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: far acquisire gli strumenti per l’acquisizione delle conoscenze fondamentali relative alle varie discipline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 algn="just">
              <a:lnSpc>
                <a:spcPct val="80000"/>
              </a:lnSpc>
              <a:spcBef>
                <a:spcPts val="479"/>
              </a:spcBef>
              <a:buClr>
                <a:srgbClr val="002060"/>
              </a:buClr>
              <a:buFont typeface="Wingdings" charset="2"/>
              <a:buChar char=""/>
            </a:pPr>
            <a:r>
              <a:rPr lang="it-IT" sz="2400" b="1" strike="noStrike" spc="-1">
                <a:solidFill>
                  <a:srgbClr val="002060"/>
                </a:solidFill>
                <a:latin typeface="Arial"/>
              </a:rPr>
              <a:t>SAPER FARE </a:t>
            </a:r>
            <a:r>
              <a:rPr lang="it-IT" sz="2400" b="0" strike="noStrike" spc="-1">
                <a:solidFill>
                  <a:srgbClr val="002060"/>
                </a:solidFill>
                <a:latin typeface="Arial"/>
              </a:rPr>
              <a:t>sviluppare competenze cognitive, comunicative, creative ed espressive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8388360" y="6597720"/>
            <a:ext cx="755280" cy="259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2" name="Immagine 1"/>
          <p:cNvPicPr/>
          <p:nvPr/>
        </p:nvPicPr>
        <p:blipFill>
          <a:blip r:embed="rId3"/>
          <a:stretch/>
        </p:blipFill>
        <p:spPr>
          <a:xfrm>
            <a:off x="7045200" y="5522400"/>
            <a:ext cx="1198800" cy="119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3695760" y="4092120"/>
            <a:ext cx="2148840" cy="434520"/>
          </a:xfrm>
          <a:prstGeom prst="rightArrow">
            <a:avLst>
              <a:gd name="adj1" fmla="val 41189"/>
              <a:gd name="adj2" fmla="val 69531"/>
            </a:avLst>
          </a:prstGeom>
          <a:gradFill rotWithShape="0">
            <a:gsLst>
              <a:gs pos="0">
                <a:srgbClr val="EAEDFF"/>
              </a:gs>
              <a:gs pos="100000">
                <a:srgbClr val="99261E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2"/>
          <p:cNvSpPr/>
          <p:nvPr/>
        </p:nvSpPr>
        <p:spPr>
          <a:xfrm rot="21000000">
            <a:off x="3696840" y="3508200"/>
            <a:ext cx="2171880" cy="430560"/>
          </a:xfrm>
          <a:prstGeom prst="rightArrow">
            <a:avLst>
              <a:gd name="adj1" fmla="val 41189"/>
              <a:gd name="adj2" fmla="val 69531"/>
            </a:avLst>
          </a:prstGeom>
          <a:gradFill rotWithShape="0">
            <a:gsLst>
              <a:gs pos="0">
                <a:srgbClr val="EAEDFF"/>
              </a:gs>
              <a:gs pos="100000">
                <a:srgbClr val="99261E"/>
              </a:gs>
            </a:gsLst>
            <a:lin ang="210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"/>
          <p:cNvSpPr/>
          <p:nvPr/>
        </p:nvSpPr>
        <p:spPr>
          <a:xfrm rot="11015400" flipH="1">
            <a:off x="3589560" y="4783320"/>
            <a:ext cx="2171880" cy="377280"/>
          </a:xfrm>
          <a:prstGeom prst="rightArrow">
            <a:avLst>
              <a:gd name="adj1" fmla="val 62702"/>
              <a:gd name="adj2" fmla="val 69531"/>
            </a:avLst>
          </a:prstGeom>
          <a:gradFill rotWithShape="0">
            <a:gsLst>
              <a:gs pos="0">
                <a:srgbClr val="EAEDFF"/>
              </a:gs>
              <a:gs pos="100000">
                <a:srgbClr val="99261E"/>
              </a:gs>
            </a:gsLst>
            <a:lin ang="21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4"/>
          <p:cNvSpPr/>
          <p:nvPr/>
        </p:nvSpPr>
        <p:spPr>
          <a:xfrm rot="20400000">
            <a:off x="3598200" y="2830680"/>
            <a:ext cx="2171880" cy="430560"/>
          </a:xfrm>
          <a:prstGeom prst="rightArrow">
            <a:avLst>
              <a:gd name="adj1" fmla="val 41189"/>
              <a:gd name="adj2" fmla="val 69531"/>
            </a:avLst>
          </a:prstGeom>
          <a:gradFill rotWithShape="0">
            <a:gsLst>
              <a:gs pos="0">
                <a:srgbClr val="EAEDFF"/>
              </a:gs>
              <a:gs pos="100000">
                <a:srgbClr val="99261E"/>
              </a:gs>
            </a:gsLst>
            <a:lin ang="204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5"/>
          <p:cNvSpPr/>
          <p:nvPr/>
        </p:nvSpPr>
        <p:spPr>
          <a:xfrm>
            <a:off x="468720" y="775080"/>
            <a:ext cx="7234200" cy="838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9080" tIns="19080" rIns="19080" bIns="190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630" b="0" strike="noStrike" spc="-1">
                <a:solidFill>
                  <a:srgbClr val="B42E25"/>
                </a:solidFill>
                <a:latin typeface="Helvetica Neue Bold Condensed"/>
                <a:ea typeface="Helvetica Neue Bold Condensed"/>
              </a:rPr>
              <a:t>La nostra scuola favorisce la crescita formativa </a:t>
            </a:r>
            <a:endParaRPr lang="it-IT" sz="263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630" b="0" strike="noStrike" spc="-1">
                <a:solidFill>
                  <a:srgbClr val="B42E25"/>
                </a:solidFill>
                <a:latin typeface="Helvetica Neue Bold Condensed"/>
                <a:ea typeface="Helvetica Neue Bold Condensed"/>
              </a:rPr>
              <a:t>di ogni alunno</a:t>
            </a:r>
            <a:endParaRPr lang="it-IT" sz="2630" b="0" strike="noStrike" spc="-1">
              <a:latin typeface="Arial"/>
            </a:endParaRPr>
          </a:p>
        </p:txBody>
      </p:sp>
      <p:sp>
        <p:nvSpPr>
          <p:cNvPr id="298" name="CustomShape 6"/>
          <p:cNvSpPr/>
          <p:nvPr/>
        </p:nvSpPr>
        <p:spPr>
          <a:xfrm>
            <a:off x="3799080" y="1706760"/>
            <a:ext cx="1770480" cy="376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9080" tIns="19080" rIns="19080" bIns="190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220" b="0" strike="noStrike" spc="-1">
                <a:solidFill>
                  <a:srgbClr val="FF0000"/>
                </a:solidFill>
                <a:latin typeface="Verdana"/>
                <a:ea typeface="Microsoft YaHei"/>
              </a:rPr>
              <a:t>che significa</a:t>
            </a:r>
            <a:endParaRPr lang="it-IT" sz="2220" b="0" strike="noStrike" spc="-1">
              <a:latin typeface="Arial"/>
            </a:endParaRPr>
          </a:p>
        </p:txBody>
      </p:sp>
      <p:sp>
        <p:nvSpPr>
          <p:cNvPr id="299" name="CustomShape 7"/>
          <p:cNvSpPr/>
          <p:nvPr/>
        </p:nvSpPr>
        <p:spPr>
          <a:xfrm>
            <a:off x="5761080" y="2355840"/>
            <a:ext cx="1650240" cy="279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9080" tIns="19080" rIns="19080" bIns="190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80" b="1" strike="noStrike" spc="-1">
                <a:solidFill>
                  <a:srgbClr val="252525"/>
                </a:solidFill>
                <a:latin typeface="Verdana"/>
                <a:ea typeface="Microsoft YaHei"/>
              </a:rPr>
              <a:t>ACCOGLIENZA</a:t>
            </a:r>
            <a:endParaRPr lang="it-IT" sz="1580" b="0" strike="noStrike" spc="-1">
              <a:latin typeface="Arial"/>
            </a:endParaRPr>
          </a:p>
        </p:txBody>
      </p:sp>
      <p:pic>
        <p:nvPicPr>
          <p:cNvPr id="300" name="Schermata 2021-12-01 alle 06.40.03.png" descr="Schermata 2021-12-01 alle 06.40.03.png"/>
          <p:cNvPicPr/>
          <p:nvPr/>
        </p:nvPicPr>
        <p:blipFill>
          <a:blip r:embed="rId3"/>
          <a:srcRect l="982" t="934" r="1519" b="1554"/>
          <a:stretch/>
        </p:blipFill>
        <p:spPr>
          <a:xfrm>
            <a:off x="583200" y="1848600"/>
            <a:ext cx="3451320" cy="3333240"/>
          </a:xfrm>
          <a:prstGeom prst="rect">
            <a:avLst/>
          </a:prstGeom>
          <a:ln w="12600">
            <a:noFill/>
          </a:ln>
          <a:effectLst>
            <a:reflection stA="50000" endPos="40000" dir="5400000" sy="-100000" algn="bl" rotWithShape="0"/>
          </a:effectLst>
        </p:spPr>
      </p:pic>
      <p:sp>
        <p:nvSpPr>
          <p:cNvPr id="301" name="CustomShape 8"/>
          <p:cNvSpPr/>
          <p:nvPr/>
        </p:nvSpPr>
        <p:spPr>
          <a:xfrm>
            <a:off x="5899320" y="4173120"/>
            <a:ext cx="2116440" cy="279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9080" tIns="19080" rIns="19080" bIns="190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80" b="1" strike="noStrike" spc="-1">
                <a:solidFill>
                  <a:srgbClr val="252525"/>
                </a:solidFill>
                <a:latin typeface="Verdana"/>
                <a:ea typeface="Microsoft YaHei"/>
              </a:rPr>
              <a:t>COLLABORAZIONE</a:t>
            </a:r>
            <a:endParaRPr lang="it-IT" sz="1580" b="0" strike="noStrike" spc="-1">
              <a:latin typeface="Arial"/>
            </a:endParaRPr>
          </a:p>
        </p:txBody>
      </p:sp>
      <p:sp>
        <p:nvSpPr>
          <p:cNvPr id="302" name="CustomShape 9"/>
          <p:cNvSpPr/>
          <p:nvPr/>
        </p:nvSpPr>
        <p:spPr>
          <a:xfrm>
            <a:off x="5876280" y="3235320"/>
            <a:ext cx="2046240" cy="279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9080" tIns="19080" rIns="19080" bIns="190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80" b="1" strike="noStrike" spc="-1">
                <a:solidFill>
                  <a:srgbClr val="252525"/>
                </a:solidFill>
                <a:latin typeface="Verdana"/>
                <a:ea typeface="Microsoft YaHei"/>
              </a:rPr>
              <a:t>PARTECIPAZIONE</a:t>
            </a:r>
            <a:endParaRPr lang="it-IT" sz="1580" b="0" strike="noStrike" spc="-1">
              <a:latin typeface="Arial"/>
            </a:endParaRPr>
          </a:p>
        </p:txBody>
      </p:sp>
      <p:sp>
        <p:nvSpPr>
          <p:cNvPr id="303" name="CustomShape 10"/>
          <p:cNvSpPr/>
          <p:nvPr/>
        </p:nvSpPr>
        <p:spPr>
          <a:xfrm>
            <a:off x="5800680" y="4712400"/>
            <a:ext cx="3436200" cy="519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9080" tIns="19080" rIns="19080" bIns="190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80" b="1" strike="noStrike" spc="-1">
                <a:solidFill>
                  <a:srgbClr val="252525"/>
                </a:solidFill>
                <a:latin typeface="Verdana"/>
                <a:ea typeface="Microsoft YaHei"/>
              </a:rPr>
              <a:t>RISPETTO DI SE STESSI, </a:t>
            </a:r>
            <a:endParaRPr lang="it-IT" sz="158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80" b="1" strike="noStrike" spc="-1">
                <a:solidFill>
                  <a:srgbClr val="252525"/>
                </a:solidFill>
                <a:latin typeface="Verdana"/>
                <a:ea typeface="Microsoft YaHei"/>
              </a:rPr>
              <a:t>DEGLI ALTRI</a:t>
            </a:r>
            <a:r>
              <a:rPr lang="en-GB" sz="1580" b="0" strike="noStrike" spc="-1">
                <a:solidFill>
                  <a:srgbClr val="252525"/>
                </a:solidFill>
                <a:latin typeface="Verdana"/>
                <a:ea typeface="Microsoft YaHei"/>
              </a:rPr>
              <a:t>, </a:t>
            </a:r>
            <a:r>
              <a:rPr lang="en-GB" sz="1580" b="1" strike="noStrike" spc="-1">
                <a:solidFill>
                  <a:srgbClr val="252525"/>
                </a:solidFill>
                <a:latin typeface="Verdana"/>
                <a:ea typeface="Microsoft YaHei"/>
              </a:rPr>
              <a:t>DELL’AMBIENTE</a:t>
            </a:r>
            <a:endParaRPr lang="it-IT" sz="1580" b="0" strike="noStrike" spc="-1">
              <a:latin typeface="Arial"/>
            </a:endParaRPr>
          </a:p>
        </p:txBody>
      </p:sp>
      <p:sp>
        <p:nvSpPr>
          <p:cNvPr id="304" name="Line 11"/>
          <p:cNvSpPr/>
          <p:nvPr/>
        </p:nvSpPr>
        <p:spPr>
          <a:xfrm>
            <a:off x="3764160" y="2132640"/>
            <a:ext cx="1823400" cy="0"/>
          </a:xfrm>
          <a:prstGeom prst="line">
            <a:avLst/>
          </a:prstGeom>
          <a:ln w="25560">
            <a:solidFill>
              <a:srgbClr val="3737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162160" y="988560"/>
            <a:ext cx="5702400" cy="438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9080" tIns="19080" rIns="19080" bIns="1908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630" b="0" strike="noStrike" spc="-1">
                <a:solidFill>
                  <a:srgbClr val="B42E25"/>
                </a:solidFill>
                <a:latin typeface="Helvetica Neue Bold Condensed"/>
                <a:ea typeface="Helvetica Neue Bold Condensed"/>
              </a:rPr>
              <a:t>L’apprendimento passa dal benessere</a:t>
            </a:r>
            <a:endParaRPr lang="it-IT" sz="2630" b="0" strike="noStrike" spc="-1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3996000" y="2108160"/>
            <a:ext cx="4545360" cy="237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37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Il bambino apprende se sta bene</a:t>
            </a:r>
            <a:endParaRPr lang="it-IT" sz="2370" b="0" strike="noStrike" spc="-1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GB" sz="237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cioè se si trova in un luogo accogliente, con persone attente ai suoi bisogni</a:t>
            </a:r>
            <a:endParaRPr lang="it-IT" sz="2370" b="0" strike="noStrike" spc="-1">
              <a:latin typeface="Arial"/>
            </a:endParaRPr>
          </a:p>
        </p:txBody>
      </p:sp>
      <p:pic>
        <p:nvPicPr>
          <p:cNvPr id="307" name="Schermata 2021-12-01 alle 06.50.59.png" descr="Schermata 2021-12-01 alle 06.50.59.png"/>
          <p:cNvPicPr/>
          <p:nvPr/>
        </p:nvPicPr>
        <p:blipFill>
          <a:blip r:embed="rId3"/>
          <a:stretch/>
        </p:blipFill>
        <p:spPr>
          <a:xfrm>
            <a:off x="165240" y="2123640"/>
            <a:ext cx="3682440" cy="39067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</TotalTime>
  <Words>1439</Words>
  <Application>Microsoft Office PowerPoint</Application>
  <PresentationFormat>Presentazione su schermo (4:3)</PresentationFormat>
  <Paragraphs>237</Paragraphs>
  <Slides>26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26</vt:i4>
      </vt:variant>
    </vt:vector>
  </HeadingPairs>
  <TitlesOfParts>
    <vt:vector size="44" baseType="lpstr">
      <vt:lpstr>Microsoft YaHei</vt:lpstr>
      <vt:lpstr>Arial</vt:lpstr>
      <vt:lpstr>Calibri</vt:lpstr>
      <vt:lpstr>Comic Sans MS</vt:lpstr>
      <vt:lpstr>DejaVu Sans</vt:lpstr>
      <vt:lpstr>Helvetica Neue Bold Condensed</vt:lpstr>
      <vt:lpstr>StarSymbol</vt:lpstr>
      <vt:lpstr>Symbol</vt:lpstr>
      <vt:lpstr>Tahoma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Luci</dc:creator>
  <dc:description/>
  <cp:lastModifiedBy>Assistente10</cp:lastModifiedBy>
  <cp:revision>373</cp:revision>
  <cp:lastPrinted>2021-12-13T09:39:38Z</cp:lastPrinted>
  <dcterms:created xsi:type="dcterms:W3CDTF">1601-01-01T00:00:00Z</dcterms:created>
  <dcterms:modified xsi:type="dcterms:W3CDTF">2022-12-05T10:58:05Z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