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6858000" cx="9144000"/>
  <p:notesSz cx="6797675" cy="9928225"/>
  <p:embeddedFontLst>
    <p:embeddedFont>
      <p:font typeface="Roboto"/>
      <p:regular r:id="rId48"/>
      <p:bold r:id="rId49"/>
      <p:italic r:id="rId50"/>
      <p:boldItalic r:id="rId51"/>
    </p:embeddedFont>
    <p:embeddedFont>
      <p:font typeface="Tahoma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4" roundtripDataSignature="AMtx7mjokL2iK58QpIYGsydriXwOOeLo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9387BB5-D04F-4907-843A-580570CDC058}">
  <a:tblStyle styleId="{19387BB5-D04F-4907-843A-580570CDC0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E450DED-C9F0-44DD-BC69-B06E89EE449B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-regular.fntdata"/><Relationship Id="rId47" Type="http://schemas.openxmlformats.org/officeDocument/2006/relationships/slide" Target="slides/slide41.xml"/><Relationship Id="rId49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Tahoma-bold.fntdata"/><Relationship Id="rId52" Type="http://schemas.openxmlformats.org/officeDocument/2006/relationships/font" Target="fonts/Tahoma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ad1483f21a_0_17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ad1483f21a_0_17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/>
              <a:t>Perego Lucia</a:t>
            </a:r>
            <a:endParaRPr/>
          </a:p>
        </p:txBody>
      </p:sp>
      <p:sp>
        <p:nvSpPr>
          <p:cNvPr id="200" name="Google Shape;200;g1ad1483f21a_0_17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ad1483f21a_0_22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ad1483f21a_0_22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/>
              <a:t>Perego Lucia</a:t>
            </a:r>
            <a:endParaRPr/>
          </a:p>
        </p:txBody>
      </p:sp>
      <p:sp>
        <p:nvSpPr>
          <p:cNvPr id="208" name="Google Shape;208;g1ad1483f21a_0_22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ad1483f21a_0_27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ad1483f21a_0_27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/>
              <a:t>Perego Lucia</a:t>
            </a:r>
            <a:endParaRPr/>
          </a:p>
        </p:txBody>
      </p:sp>
      <p:sp>
        <p:nvSpPr>
          <p:cNvPr id="216" name="Google Shape;216;g1ad1483f21a_0_27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a5fee57194_2_233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a5fee57194_2_233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4" name="Google Shape;224;g1a5fee57194_2_233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0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3" name="Google Shape;233;p1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Bramati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2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5" name="Google Shape;245;p1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Bramatii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1" name="Google Shape;261;p1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Melchiorre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1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5" name="Google Shape;275;p1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Antonini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9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6" name="Google Shape;286;p1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Antonini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9" name="Google Shape;299;p1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Bramati</a:t>
            </a:r>
            <a:endParaRPr/>
          </a:p>
        </p:txBody>
      </p:sp>
      <p:sp>
        <p:nvSpPr>
          <p:cNvPr id="300" name="Google Shape;300;p16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:notes"/>
          <p:cNvSpPr txBox="1"/>
          <p:nvPr/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7150" lIns="94300" spcFirstLastPara="1" rIns="94300" wrap="square" tIns="4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7" name="Google Shape;117;p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150" lIns="94300" spcFirstLastPara="1" rIns="94300" wrap="square" tIns="4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5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0" name="Google Shape;310;p1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Bramati ricordarsi di dire che c’è una cattedra di potenziato di arte e una di musica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3" name="Google Shape;323;p1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  <p:sp>
        <p:nvSpPr>
          <p:cNvPr id="324" name="Google Shape;324;p17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7" name="Google Shape;337;p1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Stucchi</a:t>
            </a:r>
            <a:endParaRPr/>
          </a:p>
        </p:txBody>
      </p:sp>
      <p:sp>
        <p:nvSpPr>
          <p:cNvPr id="338" name="Google Shape;338;p18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0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2" name="Google Shape;352;p2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Stucchi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1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1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4" name="Google Shape;364;p2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Magni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5" name="Google Shape;375;p2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  <p:sp>
        <p:nvSpPr>
          <p:cNvPr id="376" name="Google Shape;376;p22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a5fee57194_2_299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a5fee57194_2_299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5" name="Google Shape;385;g1a5fee57194_2_299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Melchiorre/Chiantore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a5fee57194_2_310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1a5fee57194_2_310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3" name="Google Shape;393;g1a5fee57194_2_310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Stucchi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a50fd60bdb_0_8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1" name="Google Shape;401;g1a50fd60bdb_0_8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  <p:sp>
        <p:nvSpPr>
          <p:cNvPr id="402" name="Google Shape;402;g1a50fd60bdb_0_8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3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1" name="Google Shape;411;p2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4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2" name="Google Shape;422;p2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  <p:sp>
        <p:nvSpPr>
          <p:cNvPr id="423" name="Google Shape;423;p24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1" name="Google Shape;431;p2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  <p:sp>
        <p:nvSpPr>
          <p:cNvPr id="432" name="Google Shape;432;p25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6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41" name="Google Shape;441;p2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7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7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0" name="Google Shape;450;p2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Chiantore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:notes"/>
          <p:cNvSpPr txBox="1"/>
          <p:nvPr>
            <p:ph idx="10" type="dt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27/01/14</a:t>
            </a:r>
            <a:endParaRPr/>
          </a:p>
        </p:txBody>
      </p:sp>
      <p:sp>
        <p:nvSpPr>
          <p:cNvPr id="457" name="Google Shape;457;p28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8:notes"/>
          <p:cNvSpPr txBox="1"/>
          <p:nvPr/>
        </p:nvSpPr>
        <p:spPr>
          <a:xfrm>
            <a:off x="3849688" y="0"/>
            <a:ext cx="2944812" cy="49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7925" lIns="95500" spcFirstLastPara="1" rIns="95500" wrap="square" tIns="47925">
            <a:noAutofit/>
          </a:bodyPr>
          <a:lstStyle/>
          <a:p>
            <a:pPr indent="-212725" lvl="0" marL="214313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27/01/14</a:t>
            </a:r>
            <a:endParaRPr/>
          </a:p>
        </p:txBody>
      </p:sp>
      <p:sp>
        <p:nvSpPr>
          <p:cNvPr id="459" name="Google Shape;459;p28:notes"/>
          <p:cNvSpPr txBox="1"/>
          <p:nvPr/>
        </p:nvSpPr>
        <p:spPr>
          <a:xfrm>
            <a:off x="3849688" y="9431338"/>
            <a:ext cx="29448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7925" lIns="95500" spcFirstLastPara="1" rIns="95500" wrap="square" tIns="47925">
            <a:noAutofit/>
          </a:bodyPr>
          <a:lstStyle/>
          <a:p>
            <a:pPr indent="-212725" lvl="0" marL="214313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Google Shape;460;p28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61" name="Google Shape;461;p2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Melchiorre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9:notes"/>
          <p:cNvSpPr txBox="1"/>
          <p:nvPr>
            <p:ph idx="10" type="dt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27/01/14</a:t>
            </a:r>
            <a:endParaRPr/>
          </a:p>
        </p:txBody>
      </p:sp>
      <p:sp>
        <p:nvSpPr>
          <p:cNvPr id="471" name="Google Shape;471;p29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:notes"/>
          <p:cNvSpPr txBox="1"/>
          <p:nvPr/>
        </p:nvSpPr>
        <p:spPr>
          <a:xfrm>
            <a:off x="3849688" y="0"/>
            <a:ext cx="2944812" cy="49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7925" lIns="95525" spcFirstLastPara="1" rIns="95525" wrap="square" tIns="47925">
            <a:noAutofit/>
          </a:bodyPr>
          <a:lstStyle/>
          <a:p>
            <a:pPr indent="-214313" lvl="0" marL="21590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27/01/14</a:t>
            </a:r>
            <a:endParaRPr/>
          </a:p>
        </p:txBody>
      </p:sp>
      <p:sp>
        <p:nvSpPr>
          <p:cNvPr id="473" name="Google Shape;473;p29:notes"/>
          <p:cNvSpPr txBox="1"/>
          <p:nvPr/>
        </p:nvSpPr>
        <p:spPr>
          <a:xfrm>
            <a:off x="3849688" y="9431338"/>
            <a:ext cx="29448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7925" lIns="95525" spcFirstLastPara="1" rIns="95525" wrap="square" tIns="47925">
            <a:noAutofit/>
          </a:bodyPr>
          <a:lstStyle/>
          <a:p>
            <a:pPr indent="-214313" lvl="0" marL="21590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p29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5" name="Google Shape;475;p2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Rosselli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5" name="Google Shape;485;p3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Rosselli</a:t>
            </a:r>
            <a:endParaRPr/>
          </a:p>
        </p:txBody>
      </p:sp>
      <p:sp>
        <p:nvSpPr>
          <p:cNvPr id="486" name="Google Shape;486;p30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1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6" name="Google Shape;496;p3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2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4" name="Google Shape;504;p3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  <p:sp>
        <p:nvSpPr>
          <p:cNvPr id="505" name="Google Shape;505;p32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3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1" name="Google Shape;511;p3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  <p:sp>
        <p:nvSpPr>
          <p:cNvPr id="512" name="Google Shape;512;p33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4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8" name="Google Shape;518;p3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  <p:sp>
        <p:nvSpPr>
          <p:cNvPr id="519" name="Google Shape;519;p34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5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6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Dirigente</a:t>
            </a:r>
            <a:endParaRPr/>
          </a:p>
        </p:txBody>
      </p:sp>
      <p:sp>
        <p:nvSpPr>
          <p:cNvPr id="163" name="Google Shape;163;p7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2" type="sldNum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919163" y="746125"/>
            <a:ext cx="4959350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Fortunato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b2200dca3a_0_0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g1b2200dca3a_0_0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5" name="Google Shape;185;g1b2200dca3a_0_0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Perego Lucia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ad1483f21a_0_0:notes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ad1483f21a_0_0:notes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/>
              <a:t>Perego Lucia</a:t>
            </a:r>
            <a:endParaRPr/>
          </a:p>
        </p:txBody>
      </p:sp>
      <p:sp>
        <p:nvSpPr>
          <p:cNvPr id="192" name="Google Shape;192;g1ad1483f21a_0_0:notes"/>
          <p:cNvSpPr txBox="1"/>
          <p:nvPr>
            <p:ph idx="12" type="sldNum"/>
          </p:nvPr>
        </p:nvSpPr>
        <p:spPr>
          <a:xfrm>
            <a:off x="3849688" y="9431338"/>
            <a:ext cx="2946300" cy="495300"/>
          </a:xfrm>
          <a:prstGeom prst="rect">
            <a:avLst/>
          </a:prstGeom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g1a5fee57194_2_144"/>
          <p:cNvGrpSpPr/>
          <p:nvPr/>
        </p:nvGrpSpPr>
        <p:grpSpPr>
          <a:xfrm>
            <a:off x="6098378" y="7"/>
            <a:ext cx="3045625" cy="2707359"/>
            <a:chOff x="6098378" y="5"/>
            <a:chExt cx="3045625" cy="2030570"/>
          </a:xfrm>
        </p:grpSpPr>
        <p:sp>
          <p:nvSpPr>
            <p:cNvPr id="15" name="Google Shape;15;g1a5fee57194_2_14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g1a5fee57194_2_14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g1a5fee57194_2_144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g1a5fee57194_2_14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g1a5fee57194_2_14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" name="Google Shape;20;g1a5fee57194_2_144"/>
          <p:cNvSpPr txBox="1"/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g1a5fee57194_2_144"/>
          <p:cNvSpPr txBox="1"/>
          <p:nvPr>
            <p:ph idx="1" type="subTitle"/>
          </p:nvPr>
        </p:nvSpPr>
        <p:spPr>
          <a:xfrm>
            <a:off x="598088" y="3621217"/>
            <a:ext cx="82221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g1a5fee57194_2_144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g1a5fee57194_2_204"/>
          <p:cNvGrpSpPr/>
          <p:nvPr/>
        </p:nvGrpSpPr>
        <p:grpSpPr>
          <a:xfrm>
            <a:off x="6098378" y="7"/>
            <a:ext cx="3045625" cy="2707359"/>
            <a:chOff x="6098378" y="5"/>
            <a:chExt cx="3045625" cy="2030570"/>
          </a:xfrm>
        </p:grpSpPr>
        <p:sp>
          <p:nvSpPr>
            <p:cNvPr id="75" name="Google Shape;75;g1a5fee57194_2_20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g1a5fee57194_2_20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g1a5fee57194_2_204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g1a5fee57194_2_20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g1a5fee57194_2_20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Google Shape;80;g1a5fee57194_2_204"/>
          <p:cNvSpPr txBox="1"/>
          <p:nvPr>
            <p:ph hasCustomPrompt="1" type="title"/>
          </p:nvPr>
        </p:nvSpPr>
        <p:spPr>
          <a:xfrm>
            <a:off x="311700" y="1674733"/>
            <a:ext cx="8520600" cy="27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g1a5fee57194_2_204"/>
          <p:cNvSpPr txBox="1"/>
          <p:nvPr>
            <p:ph idx="1" type="body"/>
          </p:nvPr>
        </p:nvSpPr>
        <p:spPr>
          <a:xfrm>
            <a:off x="311700" y="4492300"/>
            <a:ext cx="8520600" cy="17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" name="Google Shape;82;g1a5fee57194_2_204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a5fee57194_2_214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a5fee57194_2_2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7" name="Google Shape;87;g1a5fee57194_2_21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8" name="Google Shape;88;g1a5fee57194_2_216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1a5fee57194_2_216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1a5fee57194_2_216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>
  <p:cSld name="SECTION_HEADER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a5fee57194_2_222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3" name="Google Shape;93;g1a5fee57194_2_222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94" name="Google Shape;94;g1a5fee57194_2_222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a5fee57194_2_22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1a5fee57194_2_22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abella" type="tbl">
  <p:cSld name="TAB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a5fee57194_2_228"/>
          <p:cNvSpPr txBox="1"/>
          <p:nvPr>
            <p:ph type="title"/>
          </p:nvPr>
        </p:nvSpPr>
        <p:spPr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9" name="Google Shape;99;g1a5fee57194_2_228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a5fee57194_2_228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a5fee57194_2_228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g1a5fee57194_2_154"/>
          <p:cNvGrpSpPr/>
          <p:nvPr/>
        </p:nvGrpSpPr>
        <p:grpSpPr>
          <a:xfrm>
            <a:off x="6098378" y="7"/>
            <a:ext cx="3045625" cy="2707359"/>
            <a:chOff x="6098378" y="5"/>
            <a:chExt cx="3045625" cy="2030570"/>
          </a:xfrm>
        </p:grpSpPr>
        <p:sp>
          <p:nvSpPr>
            <p:cNvPr id="25" name="Google Shape;25;g1a5fee57194_2_15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g1a5fee57194_2_15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g1a5fee57194_2_154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g1a5fee57194_2_15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g1a5fee57194_2_15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" name="Google Shape;30;g1a5fee57194_2_154"/>
          <p:cNvSpPr txBox="1"/>
          <p:nvPr>
            <p:ph type="title"/>
          </p:nvPr>
        </p:nvSpPr>
        <p:spPr>
          <a:xfrm>
            <a:off x="598100" y="2869796"/>
            <a:ext cx="82221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g1a5fee57194_2_154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g1a5fee57194_2_163"/>
          <p:cNvGrpSpPr/>
          <p:nvPr/>
        </p:nvGrpSpPr>
        <p:grpSpPr>
          <a:xfrm>
            <a:off x="0" y="5204762"/>
            <a:ext cx="9144000" cy="1653192"/>
            <a:chOff x="0" y="3903669"/>
            <a:chExt cx="9144000" cy="1239925"/>
          </a:xfrm>
        </p:grpSpPr>
        <p:sp>
          <p:nvSpPr>
            <p:cNvPr id="34" name="Google Shape;34;g1a5fee57194_2_163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g1a5fee57194_2_163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g1a5fee57194_2_163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g1a5fee57194_2_16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g1a5fee57194_2_163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g1a5fee57194_2_163"/>
          <p:cNvSpPr txBox="1"/>
          <p:nvPr>
            <p:ph type="title"/>
          </p:nvPr>
        </p:nvSpPr>
        <p:spPr>
          <a:xfrm>
            <a:off x="311700" y="546667"/>
            <a:ext cx="85206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g1a5fee57194_2_163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g1a5fee57194_2_163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a5fee57194_2_173"/>
          <p:cNvSpPr txBox="1"/>
          <p:nvPr>
            <p:ph type="title"/>
          </p:nvPr>
        </p:nvSpPr>
        <p:spPr>
          <a:xfrm>
            <a:off x="311700" y="546667"/>
            <a:ext cx="85206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" name="Google Shape;44;g1a5fee57194_2_173"/>
          <p:cNvSpPr txBox="1"/>
          <p:nvPr>
            <p:ph idx="1" type="body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g1a5fee57194_2_173"/>
          <p:cNvSpPr txBox="1"/>
          <p:nvPr>
            <p:ph idx="2" type="body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g1a5fee57194_2_173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a5fee57194_2_178"/>
          <p:cNvSpPr txBox="1"/>
          <p:nvPr>
            <p:ph type="title"/>
          </p:nvPr>
        </p:nvSpPr>
        <p:spPr>
          <a:xfrm>
            <a:off x="311700" y="546667"/>
            <a:ext cx="85206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9" name="Google Shape;49;g1a5fee57194_2_178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a5fee57194_2_181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" name="Google Shape;52;g1a5fee57194_2_181"/>
          <p:cNvSpPr txBox="1"/>
          <p:nvPr>
            <p:ph idx="1" type="body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g1a5fee57194_2_181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g1a5fee57194_2_185"/>
          <p:cNvGrpSpPr/>
          <p:nvPr/>
        </p:nvGrpSpPr>
        <p:grpSpPr>
          <a:xfrm>
            <a:off x="6098378" y="7"/>
            <a:ext cx="3045625" cy="2707359"/>
            <a:chOff x="6098378" y="5"/>
            <a:chExt cx="3045625" cy="2030570"/>
          </a:xfrm>
        </p:grpSpPr>
        <p:sp>
          <p:nvSpPr>
            <p:cNvPr id="56" name="Google Shape;56;g1a5fee57194_2_18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g1a5fee57194_2_18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g1a5fee57194_2_185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g1a5fee57194_2_18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g1a5fee57194_2_18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g1a5fee57194_2_185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g1a5fee57194_2_185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a5fee57194_2_194"/>
          <p:cNvSpPr/>
          <p:nvPr/>
        </p:nvSpPr>
        <p:spPr>
          <a:xfrm>
            <a:off x="4572000" y="-2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" name="Google Shape;65;g1a5fee57194_2_194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" name="Google Shape;66;g1a5fee57194_2_194"/>
          <p:cNvSpPr txBox="1"/>
          <p:nvPr>
            <p:ph type="title"/>
          </p:nvPr>
        </p:nvSpPr>
        <p:spPr>
          <a:xfrm>
            <a:off x="265500" y="1534800"/>
            <a:ext cx="4045200" cy="20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7" name="Google Shape;67;g1a5fee57194_2_194"/>
          <p:cNvSpPr txBox="1"/>
          <p:nvPr>
            <p:ph idx="1" type="subTitle"/>
          </p:nvPr>
        </p:nvSpPr>
        <p:spPr>
          <a:xfrm>
            <a:off x="265500" y="3692002"/>
            <a:ext cx="4045200" cy="16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" name="Google Shape;68;g1a5fee57194_2_194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g1a5fee57194_2_194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a5fee57194_2_201"/>
          <p:cNvSpPr txBox="1"/>
          <p:nvPr>
            <p:ph idx="1" type="body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2" name="Google Shape;72;g1a5fee57194_2_201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a5fee57194_2_140"/>
          <p:cNvSpPr txBox="1"/>
          <p:nvPr>
            <p:ph type="title"/>
          </p:nvPr>
        </p:nvSpPr>
        <p:spPr>
          <a:xfrm>
            <a:off x="311700" y="546667"/>
            <a:ext cx="85206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" name="Google Shape;11;g1a5fee57194_2_140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g1a5fee57194_2_140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push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icsdonmilanivimercate.gov.it/" TargetMode="External"/><Relationship Id="rId4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19.png"/><Relationship Id="rId5" Type="http://schemas.openxmlformats.org/officeDocument/2006/relationships/image" Target="../media/image24.jpg"/><Relationship Id="rId6" Type="http://schemas.openxmlformats.org/officeDocument/2006/relationships/image" Target="../media/image21.jpg"/><Relationship Id="rId7" Type="http://schemas.openxmlformats.org/officeDocument/2006/relationships/image" Target="../media/image20.jpg"/><Relationship Id="rId8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7.jpg"/><Relationship Id="rId5" Type="http://schemas.openxmlformats.org/officeDocument/2006/relationships/image" Target="../media/image18.png"/><Relationship Id="rId6" Type="http://schemas.openxmlformats.org/officeDocument/2006/relationships/image" Target="../media/image31.png"/><Relationship Id="rId7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32.jp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34.jpg"/><Relationship Id="rId5" Type="http://schemas.openxmlformats.org/officeDocument/2006/relationships/image" Target="../media/image52.jpg"/><Relationship Id="rId6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3.jpg"/><Relationship Id="rId5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62.jpg"/><Relationship Id="rId6" Type="http://schemas.openxmlformats.org/officeDocument/2006/relationships/image" Target="../media/image39.jpg"/><Relationship Id="rId7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0.jpg"/><Relationship Id="rId6" Type="http://schemas.openxmlformats.org/officeDocument/2006/relationships/image" Target="../media/image58.jpg"/><Relationship Id="rId7" Type="http://schemas.openxmlformats.org/officeDocument/2006/relationships/image" Target="../media/image6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Relationship Id="rId4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g"/><Relationship Id="rId4" Type="http://schemas.openxmlformats.org/officeDocument/2006/relationships/image" Target="../media/image51.png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8.jpg"/><Relationship Id="rId6" Type="http://schemas.openxmlformats.org/officeDocument/2006/relationships/image" Target="../media/image5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jpg"/><Relationship Id="rId4" Type="http://schemas.openxmlformats.org/officeDocument/2006/relationships/image" Target="../media/image55.png"/><Relationship Id="rId5" Type="http://schemas.openxmlformats.org/officeDocument/2006/relationships/image" Target="../media/image6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jpg"/><Relationship Id="rId4" Type="http://schemas.openxmlformats.org/officeDocument/2006/relationships/image" Target="../media/image5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istruzione.it/iscrizionionline/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hyperlink" Target="mailto:mbic8ex001@istruzione.it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CEC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"/>
          <p:cNvSpPr txBox="1"/>
          <p:nvPr>
            <p:ph type="ctrTitle"/>
          </p:nvPr>
        </p:nvSpPr>
        <p:spPr>
          <a:xfrm>
            <a:off x="0" y="3116363"/>
            <a:ext cx="9144000" cy="9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12 dicembre 2022</a:t>
            </a:r>
            <a:endParaRPr sz="36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 txBox="1"/>
          <p:nvPr>
            <p:ph idx="1" type="subTitle"/>
          </p:nvPr>
        </p:nvSpPr>
        <p:spPr>
          <a:xfrm>
            <a:off x="0" y="147945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b="1" lang="it-IT" sz="4000">
                <a:solidFill>
                  <a:srgbClr val="002060"/>
                </a:solidFill>
              </a:rPr>
              <a:t>ASSEMBLEA DI PRESENTAZIONE 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b="1" lang="it-IT" sz="4000">
                <a:solidFill>
                  <a:srgbClr val="002060"/>
                </a:solidFill>
              </a:rPr>
              <a:t>SCUOLA SECONDARIA DI 1° GRADO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b="1" lang="it-IT" sz="4000">
                <a:solidFill>
                  <a:srgbClr val="002060"/>
                </a:solidFill>
              </a:rPr>
              <a:t>PLESSI CALVINO E SALTINI</a:t>
            </a:r>
            <a:endParaRPr/>
          </a:p>
        </p:txBody>
      </p:sp>
      <p:sp>
        <p:nvSpPr>
          <p:cNvPr id="110" name="Google Shape;110;p1"/>
          <p:cNvSpPr txBox="1"/>
          <p:nvPr/>
        </p:nvSpPr>
        <p:spPr>
          <a:xfrm>
            <a:off x="0" y="4857750"/>
            <a:ext cx="6553200" cy="1570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Istituto Comprensivo don Lorenzo Milani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Via Mascagni, Vimercate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sng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http://www.icsdonmilanivimercate.edu.it/agid/</a:t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112" name="Google Shape;11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9439" y="4144239"/>
            <a:ext cx="2317936" cy="231793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ad1483f21a_0_17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03" name="Google Shape;203;g1ad1483f21a_0_17"/>
          <p:cNvPicPr preferRelativeResize="0"/>
          <p:nvPr/>
        </p:nvPicPr>
        <p:blipFill rotWithShape="1">
          <a:blip r:embed="rId3">
            <a:alphaModFix/>
          </a:blip>
          <a:srcRect b="0" l="0" r="0" t="12518"/>
          <a:stretch/>
        </p:blipFill>
        <p:spPr>
          <a:xfrm>
            <a:off x="1449450" y="1188175"/>
            <a:ext cx="6411100" cy="523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ad1483f21a_0_17"/>
          <p:cNvSpPr txBox="1"/>
          <p:nvPr/>
        </p:nvSpPr>
        <p:spPr>
          <a:xfrm>
            <a:off x="915288" y="375200"/>
            <a:ext cx="754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MATEMATICA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ad1483f21a_0_22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1" name="Google Shape;211;g1ad1483f21a_0_22"/>
          <p:cNvPicPr preferRelativeResize="0"/>
          <p:nvPr/>
        </p:nvPicPr>
        <p:blipFill rotWithShape="1">
          <a:blip r:embed="rId3">
            <a:alphaModFix/>
          </a:blip>
          <a:srcRect b="0" l="0" r="0" t="10897"/>
          <a:stretch/>
        </p:blipFill>
        <p:spPr>
          <a:xfrm>
            <a:off x="1601375" y="1000550"/>
            <a:ext cx="6186525" cy="53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1ad1483f21a_0_22"/>
          <p:cNvSpPr txBox="1"/>
          <p:nvPr/>
        </p:nvSpPr>
        <p:spPr>
          <a:xfrm>
            <a:off x="915288" y="375200"/>
            <a:ext cx="754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INGLESE READING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ad1483f21a_0_27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9" name="Google Shape;219;g1ad1483f21a_0_27"/>
          <p:cNvPicPr preferRelativeResize="0"/>
          <p:nvPr/>
        </p:nvPicPr>
        <p:blipFill rotWithShape="1">
          <a:blip r:embed="rId3">
            <a:alphaModFix/>
          </a:blip>
          <a:srcRect b="0" l="0" r="0" t="10265"/>
          <a:stretch/>
        </p:blipFill>
        <p:spPr>
          <a:xfrm>
            <a:off x="1227575" y="979724"/>
            <a:ext cx="6836376" cy="5531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ad1483f21a_0_27"/>
          <p:cNvSpPr txBox="1"/>
          <p:nvPr/>
        </p:nvSpPr>
        <p:spPr>
          <a:xfrm>
            <a:off x="915288" y="375200"/>
            <a:ext cx="754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INGLESE LISTENING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a5fee57194_2_233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g1a5fee57194_2_233"/>
          <p:cNvSpPr txBox="1"/>
          <p:nvPr>
            <p:ph idx="1" type="subTitle"/>
          </p:nvPr>
        </p:nvSpPr>
        <p:spPr>
          <a:xfrm>
            <a:off x="504000" y="2447875"/>
            <a:ext cx="81360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it-IT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PROGETTUALITA’ </a:t>
            </a:r>
            <a:endParaRPr b="1"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br>
              <a:rPr b="1" lang="it-IT" sz="1667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del corrente anno scolastico </a:t>
            </a:r>
            <a:endParaRPr b="1" sz="4000">
              <a:solidFill>
                <a:srgbClr val="002060"/>
              </a:solidFill>
            </a:endParaRPr>
          </a:p>
        </p:txBody>
      </p:sp>
      <p:sp>
        <p:nvSpPr>
          <p:cNvPr id="228" name="Google Shape;228;g1a5fee57194_2_233"/>
          <p:cNvSpPr/>
          <p:nvPr/>
        </p:nvSpPr>
        <p:spPr>
          <a:xfrm>
            <a:off x="8388350" y="6669088"/>
            <a:ext cx="755700" cy="18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229" name="Google Shape;229;g1a5fee57194_2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1400" y="5075400"/>
            <a:ext cx="1782600" cy="1782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36" name="Google Shape;236;p10"/>
          <p:cNvSpPr txBox="1"/>
          <p:nvPr>
            <p:ph idx="4294967295" type="title"/>
          </p:nvPr>
        </p:nvSpPr>
        <p:spPr>
          <a:xfrm>
            <a:off x="397350" y="312875"/>
            <a:ext cx="8349300" cy="719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PORTELLO, ORIENTAMENTO E TUT</a:t>
            </a: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0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ctangle: Click to edit Master text styles&#10;Second level&#10;Third level&#10;Fourth level&#10;Fifth level" id="238" name="Google Shape;238;p10"/>
          <p:cNvSpPr/>
          <p:nvPr/>
        </p:nvSpPr>
        <p:spPr>
          <a:xfrm>
            <a:off x="795338" y="1527300"/>
            <a:ext cx="43212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hlin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Avviso 148 – Attivazione Sportello Ascolto on-line | IC Giacomo Leopardi" id="239" name="Google Shape;23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688" y="1517650"/>
            <a:ext cx="42576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rvizio Tutor ~ A Modo Loro" id="240" name="Google Shape;24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6688" y="1631150"/>
            <a:ext cx="3211512" cy="215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6123" y="4155036"/>
            <a:ext cx="5791766" cy="1834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48" name="Google Shape;248;p12"/>
          <p:cNvSpPr txBox="1"/>
          <p:nvPr>
            <p:ph idx="4294967295" type="title"/>
          </p:nvPr>
        </p:nvSpPr>
        <p:spPr>
          <a:xfrm>
            <a:off x="297000" y="212675"/>
            <a:ext cx="8550000" cy="795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EDUCAZIONE ALLA CITTADINANZA GLOBALE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ctangle: Click to edit Master text styles&#10;Second level&#10;Third level&#10;Fourth level&#10;Fifth level" id="250" name="Google Shape;250;p12"/>
          <p:cNvSpPr/>
          <p:nvPr/>
        </p:nvSpPr>
        <p:spPr>
          <a:xfrm>
            <a:off x="1042988" y="1341438"/>
            <a:ext cx="7345362" cy="518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hlin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libera 1.png" id="251" name="Google Shape;2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7826" y="1076323"/>
            <a:ext cx="1957500" cy="1957500"/>
          </a:xfrm>
          <a:prstGeom prst="snip2DiagRect">
            <a:avLst>
              <a:gd fmla="val 19911" name="adj1"/>
              <a:gd fmla="val 16667" name="adj2"/>
            </a:avLst>
          </a:prstGeom>
          <a:solidFill>
            <a:srgbClr val="ECECEC"/>
          </a:solidFill>
          <a:ln>
            <a:noFill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30563" y="33312100"/>
            <a:ext cx="2425700" cy="323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26164" y="4164176"/>
            <a:ext cx="3901951" cy="219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900" y="1076325"/>
            <a:ext cx="2331075" cy="188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900" y="3173529"/>
            <a:ext cx="2331076" cy="344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07399" y="1700199"/>
            <a:ext cx="2729212" cy="209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29300" y="3501750"/>
            <a:ext cx="21145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64" name="Google Shape;264;p13"/>
          <p:cNvSpPr txBox="1"/>
          <p:nvPr>
            <p:ph idx="4294967295" type="title"/>
          </p:nvPr>
        </p:nvSpPr>
        <p:spPr>
          <a:xfrm>
            <a:off x="291900" y="300325"/>
            <a:ext cx="8560200" cy="895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EDUCAZIONE ALLA SALUTE</a:t>
            </a:r>
            <a:b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EDUCAZIONE AMBIENTALE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ctangle: Click to edit Master text styles&#10;Second level&#10;Third level&#10;Fourth level&#10;Fifth level" id="266" name="Google Shape;266;p13"/>
          <p:cNvSpPr/>
          <p:nvPr/>
        </p:nvSpPr>
        <p:spPr>
          <a:xfrm>
            <a:off x="1042988" y="981075"/>
            <a:ext cx="7345362" cy="554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hlin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7" name="Google Shape;2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7251" y="4241788"/>
            <a:ext cx="1993900" cy="230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575" y="1568450"/>
            <a:ext cx="3452813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5">
            <a:alphaModFix/>
          </a:blip>
          <a:srcRect b="0" l="0" r="62680" t="0"/>
          <a:stretch/>
        </p:blipFill>
        <p:spPr>
          <a:xfrm>
            <a:off x="790563" y="4159250"/>
            <a:ext cx="1436687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11613" y="4067175"/>
            <a:ext cx="3276601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08613" y="1568438"/>
            <a:ext cx="2079625" cy="238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78" name="Google Shape;278;p11"/>
          <p:cNvSpPr txBox="1"/>
          <p:nvPr>
            <p:ph idx="4294967295" type="title"/>
          </p:nvPr>
        </p:nvSpPr>
        <p:spPr>
          <a:xfrm>
            <a:off x="231775" y="392925"/>
            <a:ext cx="6013500" cy="1140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BULLISMO e CYBERBULLISMO</a:t>
            </a:r>
            <a:b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BENESSERE</a:t>
            </a: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DIGITALE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500" y="2761600"/>
            <a:ext cx="3892375" cy="36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625" y="352425"/>
            <a:ext cx="2422525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5323" y="3716550"/>
            <a:ext cx="4301826" cy="26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89" name="Google Shape;289;p19"/>
          <p:cNvSpPr txBox="1"/>
          <p:nvPr>
            <p:ph idx="4294967295" type="title"/>
          </p:nvPr>
        </p:nvSpPr>
        <p:spPr>
          <a:xfrm>
            <a:off x="214313" y="257175"/>
            <a:ext cx="8679000" cy="719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SPORT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ctangle: Click to edit Master text styles&#10;Second level&#10;Third level&#10;Fourth level&#10;Fifth level" id="291" name="Google Shape;291;p19"/>
          <p:cNvSpPr/>
          <p:nvPr/>
        </p:nvSpPr>
        <p:spPr>
          <a:xfrm>
            <a:off x="368300" y="3639950"/>
            <a:ext cx="79461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Atletica su pista e cross - Pallavolo - Basket - Calcio - Orienteering</a:t>
            </a:r>
            <a:endParaRPr b="0" i="0" sz="2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 b="8858" l="0" r="0" t="0"/>
          <a:stretch/>
        </p:blipFill>
        <p:spPr>
          <a:xfrm>
            <a:off x="4792186" y="1209676"/>
            <a:ext cx="3522053" cy="240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301" y="4072533"/>
            <a:ext cx="3792538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rba, esterni, sport, campo&#10;&#10;Descrizione generata automaticamente" id="294" name="Google Shape;29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8500" y="4072525"/>
            <a:ext cx="3522074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300" y="1230125"/>
            <a:ext cx="3792550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9"/>
          <p:cNvSpPr txBox="1"/>
          <p:nvPr/>
        </p:nvSpPr>
        <p:spPr>
          <a:xfrm>
            <a:off x="368300" y="6206125"/>
            <a:ext cx="802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Uscite didattiche: parco avventura - arrampicata - vela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03" name="Google Shape;303;p16"/>
          <p:cNvSpPr txBox="1"/>
          <p:nvPr>
            <p:ph type="title"/>
          </p:nvPr>
        </p:nvSpPr>
        <p:spPr>
          <a:xfrm>
            <a:off x="258575" y="198450"/>
            <a:ext cx="8553900" cy="719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GIORNALINI D’ISTITUTO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575" y="1033663"/>
            <a:ext cx="5104126" cy="27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2637" y="3929275"/>
            <a:ext cx="6449840" cy="2462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CEC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/>
          <p:nvPr/>
        </p:nvSpPr>
        <p:spPr>
          <a:xfrm>
            <a:off x="181775" y="620725"/>
            <a:ext cx="8725500" cy="6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b="1" i="0" lang="it-IT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 SCUOLE SECONDARIE</a:t>
            </a: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1373825" y="1424025"/>
            <a:ext cx="19431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Italo Calvino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Via Mascagni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Vimercate</a:t>
            </a: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5553863" y="1424025"/>
            <a:ext cx="2271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Don Zeno Saltini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Via Lodovica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Oreno</a:t>
            </a:r>
            <a:endParaRPr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3">
            <a:alphaModFix/>
          </a:blip>
          <a:srcRect b="20538" l="0" r="0" t="0"/>
          <a:stretch/>
        </p:blipFill>
        <p:spPr>
          <a:xfrm>
            <a:off x="4784725" y="2781300"/>
            <a:ext cx="3810000" cy="2270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circolo colore LR.jpg" id="123" name="Google Shape;12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9154" y="5324584"/>
            <a:ext cx="1252643" cy="125264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Immagine che contiene erba, esterni, cielo, albero&#10;&#10;Descrizione generata automaticamente" id="124" name="Google Shape;124;p2"/>
          <p:cNvPicPr preferRelativeResize="0"/>
          <p:nvPr/>
        </p:nvPicPr>
        <p:blipFill rotWithShape="1">
          <a:blip r:embed="rId5">
            <a:alphaModFix/>
          </a:blip>
          <a:srcRect b="21327" l="9567" r="0" t="0"/>
          <a:stretch/>
        </p:blipFill>
        <p:spPr>
          <a:xfrm>
            <a:off x="380075" y="2781425"/>
            <a:ext cx="3930600" cy="227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13" name="Google Shape;313;p15"/>
          <p:cNvSpPr txBox="1"/>
          <p:nvPr>
            <p:ph idx="4294967295" type="title"/>
          </p:nvPr>
        </p:nvSpPr>
        <p:spPr>
          <a:xfrm>
            <a:off x="179405" y="168275"/>
            <a:ext cx="8759400" cy="719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PROGETTI DI ARTE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5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ctangle: Click to edit Master text styles&#10;Second level&#10;Third level&#10;Fourth level&#10;Fifth level" id="315" name="Google Shape;315;p15"/>
          <p:cNvSpPr/>
          <p:nvPr/>
        </p:nvSpPr>
        <p:spPr>
          <a:xfrm>
            <a:off x="1042988" y="1196975"/>
            <a:ext cx="4321175" cy="223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hlin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6" name="Google Shape;3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3850" y="267538"/>
            <a:ext cx="2264852" cy="379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7875" y="572349"/>
            <a:ext cx="2653333" cy="37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5"/>
          <p:cNvPicPr preferRelativeResize="0"/>
          <p:nvPr/>
        </p:nvPicPr>
        <p:blipFill rotWithShape="1">
          <a:blip r:embed="rId5">
            <a:alphaModFix/>
          </a:blip>
          <a:srcRect b="16993" l="7350" r="10890" t="20065"/>
          <a:stretch/>
        </p:blipFill>
        <p:spPr>
          <a:xfrm>
            <a:off x="6766988" y="4250823"/>
            <a:ext cx="2078577" cy="241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5"/>
          <p:cNvPicPr preferRelativeResize="0"/>
          <p:nvPr/>
        </p:nvPicPr>
        <p:blipFill rotWithShape="1">
          <a:blip r:embed="rId6">
            <a:alphaModFix/>
          </a:blip>
          <a:srcRect b="8012" l="0" r="0" t="0"/>
          <a:stretch/>
        </p:blipFill>
        <p:spPr>
          <a:xfrm>
            <a:off x="179400" y="2486614"/>
            <a:ext cx="2557500" cy="418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7">
            <a:alphaModFix/>
          </a:blip>
          <a:srcRect b="0" l="9151" r="10925" t="0"/>
          <a:stretch/>
        </p:blipFill>
        <p:spPr>
          <a:xfrm>
            <a:off x="2843799" y="4530026"/>
            <a:ext cx="3816300" cy="21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"/>
          <p:cNvSpPr txBox="1"/>
          <p:nvPr>
            <p:ph type="title"/>
          </p:nvPr>
        </p:nvSpPr>
        <p:spPr>
          <a:xfrm>
            <a:off x="358050" y="248400"/>
            <a:ext cx="8427900" cy="723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GIOCHI MATEMATICI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690" y="4340247"/>
            <a:ext cx="1223962" cy="210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2181" y="3972698"/>
            <a:ext cx="1296987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jpeg;base64,/9j/4AAQSkZJRgABAQAAAQABAAD/2wCEAAkGBxQTERUUExMWFhUVFhYbGBcYGRkfGBocGhcZHhgXGx8YHSggGhslHBQdIjEhJSkrLi4uFx8zODMsNygtLisBCgoKDg0OGxAQGywkICQsLCwsLCwtLCw0NC8sNCwsLCwsLSwsLCwsLCwsLCwsLCwsLCwsLCwsLCwsLCwsLCwsLP/AABEIAIkBPgMBEQACEQEDEQH/xAAbAAEAAQUBAAAAAAAAAAAAAAAABgIDBAUHAf/EAEcQAAEDAgQDBQUEBwUGBwAAAAEAAgMEEQUSITEGQVETImFxkQcUMoGhQlKx0RUWI1SSssEzcpOi8ENTYoLh8SQlRHN0g8L/xAAaAQEAAgMBAAAAAAAAAAAAAAAAAQUCAwQG/8QAMxEAAgICAQMCBAIKAwEAAAAAAAECAwQRBRIhMRNBIjJRYXGBFCNCUpGhscHR8Abh8TX/2gAMAwEAAhEDEQA/AO4oAgCAIAgCAIAgCA8c6wudggKe1bpqNdtRr5dUBWgCAIAgCAIAgCAIAgCAIAgCAIAgCAIAgCAIAgCAIAgCAIAgCAIAgCAIAgCAIAgCA1nE4Jo6i2/YyW/hKxl4ZlH5kcaw2vbDPFMMzxCRl7xJDW/FGL+BJCo6siz1F1sv7sSv0X0Lvo7rFIHNDmm4cAQeoOyvjzxWgCAIAgCAIAgCAIAgCAIAgCAIAgCAIAgCAIAgCAIAgCAIAgCAIAgCAIAgCAIAgKJWZmlp2II9QgOAT0DoHyQgd+GQjX7TfskeFtL+K8/kQ6bXF+D02JPrpTXk6F7OceAAppDa5LoSTuDqY/Ma2/6LvwMnrXRJ90VnIYrrl1xXZnQFYlYEAQBAEAQBAEAQBAEAQBAEAQBAEAQBAEAQBAEAQBAEAQBAEAQBAEAQBAEAQBAEByv2o4K4VLZmvsJWhvk9lz6Fv4Kr5HUEptdi34t9bdfv7ETxCmks0RffuTexaM1yR1PRVONkVxk5S8+xc5WNZOKjHx7nRuF+NGhrYat2Vw0bMfhf0zH7LuXQq6xM+Fy0/JQ5vH2UPaW0TkG+ysCtPUAQBAEAQBAEAQBAEAQBAEAQBAEAQBAEAQBAEAQBAEAQBAEAQBAEAQBAEAQBAQ32nNb2EJO4mbl9Df6Lg5JJ472WPF7/AEmOiCtaS5rWtLnONmtbuSvMUUSul0xPWX5EKY9U/BnnhCul0ELYxzMjmlpHMENJKt8fi7IvcmUuTy9clqK2TjgvAZ6Rj2z1BlDiMjPsxgD4Wk62V7CLitNnn5yUntIkqyMAgCAEoDy6AFyA9BQBAEAQBAEAQBAEAQBAEAQBAEAQBAEAQBAEAQBAEAQGk4l4lipGgO70rgSyMbm3PwHitN18Ko7kzfRjzulqKIJUcWVsjr9o2MfdjaNPMuvf0VFby82/gRf08LBLc2WhxBVi9ql+vUMP/wCVpXLX++je+Gx/bZl0XGdZH8ZjmHiC13q02+i6quYf7aOS3hF+wzb0PtEadJaeRh6tIc36arvhyVMl3ZwT4q+L7LZpOLOI/fHMYyN7I4nF2Z1hmNrAAdBcrg5HNrsr6YM7+MwLK7Oua0Zfs9oO0qnyuBtC0Bp5Z33v8w3+ZbOHpSi5mvm7m5KteDpKuyhCAIAgCA1PFj2Noqh0gBa2J7vmGm23O66cOMpXwjHy2gcz9lskUcU1TUvLi17I4w4kkusDZgvq4kgadV6Pm4zlZGmpa7bev7/YhEwpcFFTN71VtLDYBkAccoGuslvicfQKllmehX6NL39Zf4+iBtcR4ipaTJG51nO+CNgJcdeQGu60U4l2RuaXb3bJLU/GdLG4RyudHKcto3McHnMbNsLa3Kzjx184ucFuK90+3YF3GuLaalcGzOc25tfI4tv52sscbBuyN+mt/mCzinG9HA1rnSZg4AgsBcLHa5Gg8lnRxuRdJxiu6+vYG5osRjlhbMx4Mbm5g7YW6m+y5LKZ1zdcl3XbQNTBxhTvD3R9pJHHfPKxjjG22+oGthroumfH3Q0p6TfhN9wZmC8Q09Vn7CTOGWzEA2F721PkteRiW0a9Ra2Cz+s8DpHxxF0z4/jETS4N8yNL+Cl4dsYqU/hT8b7Au4RxDBUse+J+bs7522OZpA2Ld1F+JbRJKa1vwDGwzi6mnqHU7HOErb91zS0m2+62W8fdVUrWvhfuu4KsU4qp4KiOme49rJlytAJ+JxAueWoUVYN1tUror4V5BbxXjGlp5BHK9zXE2vkdl8dbWU0cfffByrW9fcB3GNJ7yynEl3vsG2BLSTsL7IuPvdTt6ey8gy8R4hghkbE595X/AAxsGZ5+Q1C11YltkXNL4V7vwC3R8TQPn93JdHNa/ZyAtcRa+l99OimeHbGv1dbj9V3BYxPjGlgmbFK5zS42BLHZem9rHXos6ePvurc4LaX3Bm47jsNJEJZnWYSALC5JO2y142LZkT6K13BmUFW2WNkjb5XtBFxY2K02QcJOL8oF9YAIAgCAIAgLc8oY1znGwaCSfAIwls43WVzqiV87ybvPdBFsrB8LbctNfmvJchku21r2R7PjcVU1L6s1mKyPGRrHZS94F7X5H8lrxYQfU5rekb8qU0koPW2W/c5/9/8A5AsvWo/cNfo3fvnvuc/+/wD8gT16P3CfRv8A3jz3Kf8AeP8AIE9ej9wejf8AvFMlNM0EmosBv3As67KZyUVAwshbCLk5+DofCfC9bFTN/wDGdm6Q53NETTYuA3vzygD5L1FFca4dKR5G+12zcpGRjBraQwPNZ2jX1MMbmGJouHusdQtjfY1rTJshiEAQBAQn2vVwjw9zL6yva0DrY3P4K54Knry0/ZdyGQXF+FuywqmqGFwkb+0kF9LOIIdbq2w16BXVPIKzPspnrT+Ffl/kjRJuF+KveIml39o3R48tnfP81QcpgPFu0vlfdGSNJwPN2+LTyy2L2B+Xws7KLX6AfVW/JL0ePrhDw9b/AIEDEZfeeIYzu2JzL/8A1Av/AJz9VNS/R+Ik/eW/59v6D3Mz2u4gZRTQA/HIXWHyaP5/otH/AB+HT6lz9l/3/YMe0yZkOHwUzAAMzdAPuN39fxThN25c7pPwn/MhmPxfWvp8IpqZhs17WtfbmMuYj5lZ8bGGRyFlsvZton2N3BXNpsBs21zTEXHN8gsT46v+i43CWRymn+9/JD2I3w7I+DA6p7Lh0zyARuGd1hP8ys8vou5SuEvCX8/JHsSH2Tzshw9zza75JC5x6N019D6qv57qnmKC9ktfmSjR+y/Oa2oqQSIjnHg4ufmHoPxXZzjjHHrqfzdgirgycS4zU1B+z2hHTV2UfQJyKdPHV1L31/kIrirW1PEPaAgtiBI6dyPL/M66iUHj8Rp9nJ/3Huee1Gr94raWAG+1x/feB+DU4ReljW3P/dEMlkvD9MallVY9pC0BgB7ndBDdFSx5C703Tv4ZPv8AmZEQ9m8pkxGoqJe9IA7U9XOIP0FlecylVh11w8GKPccqzU49CYtexLA5w2GW7nX/AIrKMaKp4qbn+0SVe0GoNVidNT30bl9XHM4/wtCjiV6OFZd9f/CH5PfaziHbSU1O0i1+8ByJIaL/ACunA1dEbLmvbsSzpeHVIYxkYtZjQPQWXmLZdU2/qyTYQzh2ywBdQBAEAQBAQn2kYrZjaaN1nyavtuIwdfK50XByGR6Vf3ZY8bjetb9kQaSS1rNLiTYNaLk+QXmKqZXS1E9ZbdGmO5eDW11QHSRAA6PBuQQDodr7rtqx7K4Sclrscc8qu2cVB77m1VYWYUAKQbDhmh94q42Wu2MiSTpZpu0fNw+hVvxeM5T634RS8vlKNfpryzp2LYrHTsDpCbFwGgufE2HIDU+S9HKSittnllFvwRTi7GoZ+wZFIHmOtpCSNu8/kdjso6k/BkotefuTlZmAQBAEBGMf4HgrJM80k56NDxlbpbujLpsu/G5G7GWq9L8iNGNJgzIIjA10kkZFrSOzWFrZRoLNtyWizKnOxWdk/sSQ+i4YjhmBjMosQfi0PgbDULsv5W6+HTYk0NG2k4XgM3bjtGPPxBjsoPXbqojyt6p9J6a+6Gi3W8MQGXt2h7H2GjHWBt5a689Ujy16q9J6a+40HYFHPKyeQPzx5Mve7vcdmGltdVrq5G6qt1R1p73+Y0ZGJ4Oysbllae6bgg2I6rDEzbcWTlX7jRoOIWsp4hC+GSWJxsTclzbW71+R6eSs+OduRa7VNRa9vqQzU4hRMcxtPS9pKX5TdziWxt36ABWGNkTjZK/J1FL6e5BNYIBHFHT5Q5rWBpB2PW/mvNX5U7L3cuz3sy0a2fh1jQYmOlETzcxh3d135XA8F0vlLXJTkk5L3GjfMiEUbWRsDWjkFw23Ttn1ze2DTO4RhY8zNz3cbluazddbEDceCsJcvfKtVvXb7EaPZeG4c/vAa9r+YY6zT8h15rBcpf6XpPTX3Gi9Bgcb5xVODzK21u93dG2Glv8ARWtchdGl0rwydG4pHvIOi4Qa0cMt7R0zHSRPcCHGMgB3mCCLqwjyVvpquepJeNjRdwzC2U7Xdmw5nfE86ud5krTkZlt+lN9l7DRh4hwzHUvEz87ZALXa6223Jb8blLqK/Tjpr7kaLM3C8MoAc1wLNnNd3j5k3JKyp5bIqb0+z9idG1wclncAdYX1cSSfEkrgtsdkupglGDuJcb9FrBtkAQEW4h4zZTyGJkZlkFs1iA1t+RJ5+C5MjMro+Y68fCtv7x8G24dxltXCJWgt1LXNPJw3Hj5rormpxUkc9lbrk4su41ijKaF0r9mjQDdx5AeJKmc1CPUxCDnJRRyOepfLI+WX45DcgbNHJo8B+a8jm5Lvs37ex7PAxFRXr39yQez7DBLUOnN8sHdb0L3DU/IfzK24nH1FzaKbmcjqkq0YntWkaaulYB8FzpyzH/ounPl8DX2ObjI/rE/ua/DsOnqCRBFmy7uJysHhc7nwCpMfjrLlvwi9yuTrpevLMfUOc1ws5ji1w6EbrmyKJUT6WdeNkRvh1ope47AEuJAaBuSdAPVRRS7ZqKJyLo0wcpHVeE8F91gDHG8jjmkd/wAR5DwAFgvYUUqqCijxGRfK6bnIjnF2J557D4IAWg9ZHDvn/kZ9XKt5G3qlGtfibsaD02RxuU9lkYWNiqqOOzvi1lLrnxsL/NbuPT1Kc3vbIvfhI7ArI5AgCAIAgNDxNVsp2GWRrywblrS63ibbDxW/HolfPoj5BquHa+GuzugDiIyASRbUi+l1tzMGzFajZ5fcG7kw09FxgwcUAhhdI5ry1oJOVpJAAuTYclsqrds1FeWDWcO43DVNlMIe4Ri7u6b63sAOZ0XXlcfbjOKs13Gyrh/iCnqJ3QRh/aAOJDmkWykA3vz12TI466ipWz1p+CNkgbhepuAuFNrwSaubD7PJAt8lLk35YML3RxkuViSbWDDszgbIQZc2Gm+yAuyYZcICxNhpy2sgKYcOOW1kBfpcOI8EBmspQG2+qAw6jDtNNUAiw3u9EBb/AEYQDogLNPh1jsgNrR0+UeaAyUBRM6zSegJ+iMHD+0zZXyZnNMmaTKSHOBd3rHf/ALLy0bYPKbs7o9dKqccRKrs9E1oeJaKhpxFTOknJJdbW93HdziAAPyV68qmqHnseejiX3T7ruRvF8Vlqnh8xADfgY2+VvjrqXHqVQ5nISv8AhXZHosHjY0fFLuyxSUsk8ohhF3nc8mNvYvK14eHK6W/Y2Z2dGiOvc65hWHx00LY2aNYNSdyebj4ndesjFRWkeOnNzl1PycR4qxHtp/eRfvy92/3WtcG/Ln81S2W+rdKPslo9BTT6OPGXu+50bGaGWPCom0pc3KI3P7P4yCLvII53N1aWKUav1fkpa3Gdu7PBB6KkmkdljZLNI913OcLanm5xAA2VDLFvybOqS0eijm42LX0wezoXC3CDYCJpiHz8rfBHfcN6nxKu8XDhRHt5KLLzbMiXfx9DN4kxvsrQxOHbv22PZg/7Rw6aadSssrJVEHJ+Tnqrc2QatayI7jJFc6nVz7BxJ6kuc36rzcZSufU/Mn/IsdKK0ZHueWhpJSSX1FfTSuJ03eA0AchlAsvT49caoJIrrJdUjp63GoIAgCA1fEOPQ0cRlmd/daPicegC6cXFsyZ9EECJ8b8RSHC3ufTujFQ3I27gSM/3hyuLqz43Dh+mxipJ9L3/AA+gKvZsWUmFCWUhgke+Rxdppo0H0YPVRzDlkZrhDvrSX+/mQi/P7QQKc1Ip3mDPlDrgE8swB+zfRa4cU3d6LmlLXj+wMziLHmvweapiJAkgdlvuC/uj5gu+i14uJKOfGmftLv8Al3JNP7LKdtNhjqh2hlL3nwawFrR5d0n/AJl183Y7s3017aX8SEaT2Uyl81VVvPeeQPm4lzv6BdXP6rrqx4+y/wCgiYQ8aiWodBTwmYs+N4IDGnpc8+SqXxzrpVtsunfhe42WsJ4zjqqv3YQyNkAfnzWs3Jvtvr+Kyv4ydNHrtrXt99gk8dCAblVZJltaBsgPUAQBAEAQBAEAQBAEAQBAeObcEdUBxnFaJ1LKYpGloucjvsubfQg/PbdeXzsOcJuSW0z1vH51c61BvTRjGVo5j1Vd0Tb1os+uC77Rm4PhU1W4thFmj4pXAhrelr/EfAKyxeMnN7mtIq8zla61qD2zp/D+BR0keSO5J1e93xOPU9B4DRejrqjXHpijy9tsrJdUntmNxrXdlRSkGxcMgtvd2n9VjkT6K3Izx6/UtjH7nHcUiH7FvLPb5ZSF5jFm9yl9j12VXuMYI6vwhxNFLEyJ7gyaNoaWu0vYWDmnYg2XpMfJhbHcWeUycWymbTRI3zsaLlzWjqSAF0HKRvEuKw67KS0jtu1P9kxx2G/fPgPmuPJzq6F38m6ulzIti3Cpmkhf27w5riZXfaluLEafD4cgvPrlW+pzjvfj7Hf6CWtGfieFNe+PK27nvDLEm1nuHaOtzOUKONnKdyi/90Lvhhs3HHrQI6QAWAraUADYd/Zetfgq4+SVqSAgCAIDj3tSkJxalZJpEGw2vtYzHOfQD0XrOGilg2yh83f+nYhmf7Z8Ua6OCnY4HM8uNtrAWG2m7votH/H6WpztkvCDMH2kyEUUEcZ/ZsLWuy7aN0+qnhdSy5yn5fdBlGE0rZ6OJk84FO1rTkbZp7u+YnW9+iwvunRlydcH1t+X/YGX7SK5jcOghhGWMublbYjutBIvfX1WXC1yszJ2WeVv+IfgyeIKj3fCBEw7QtZv9+wd9CVzYqd/JdUl7t/wBH8GvFhEhYe/IJHG24+z/K2/zXdmtWcpCM/lWkPYy/ZvVMipZXZgHdoS6+9gxtvlv6la+ehOzJhBLtpf1CK/ZVI3tampc4Z3OsL2v3iXH+iz5/cK66l4SIR0+CvvzuvLGRsWuuLoD1AEAQBAEAQBAEAQBAEAQBAWqimZIMr2NcOjgCPqoaT8hPRgR8OUgNxSwgjmI23/AAUdEfoZdcvqbNrQNhZZGJ6gIn7S2n3MHkJYyfK65M5N0S0dmA0r4tnMMU+KH/3B+BXmsX5Z/getyfMfxMySMO3APmuaFkofK9G+dcZr4lstVDWEWeQR0cdPkCV0LIyH4bOZ42NH2RiUMfZFnu0+RrCS2K+aO5vfQm/Pquh5MpL9bDf3OKWBS3+rlolGGcQTdrGyUMLXnLmbcEE7aHkVxzqplFuG017Gm3EsqXU3tEoj0qKc8hIfqxwH1K38NJLI7+5XZS+Avcf/AAUv/wA2m/nXrZeCtj5JSpICAIAgNdi+BU9Tbt4WyZdidx5EarfRlXUPdcmgRvEcCgc0RmBhY03AtsfPdbI52RGXWpPbGjX02HN1j7NvZ/dtofVa3kWufX1Pf1BjwYDCyW7YWi2o3IBvuAdAt0+QyZrUpsaM+qw9s7sksYey97Hr8lppyLKZdVctMB+CRAGMRN7N27ettt9Vk8y5zVnU9oFmHBoon2iia0Hff+pU3Zt9rTnLY0WZcChjeHRwMa48x/qyynyGROPTKbGip+DxRkPjha1/UKLM6+yPTOTaGjd0mawXICUUvwC/RAXUAQBAEAQBAEAQBAEAQBAEAQBAEAQGJi2HtnhfE/4Xi1+Y6EeSxnBTi4syhJxkpI5njvA0rJace8tLXzBovH3h3TqbOsduir48bXBvT8lnLlbZpb9iS0/s9huDLNK+1tAQ1p/hF7fNbIcdRD2NM+TyJ/tG3j4Soh/6aM+LhmPq666Y0Vx8RRzSyLZfNJlyo4Yo3/FTRX6hoB9QsnXF+UYRsnF7TInxXwIRG59G5wI7wiJvqNQWEm4NwDYmy47MCpvqitHdXyNij0Te0VUUoqqaN7XFru44Hm17SDt5jZeY6nh5O17G5pWQMXiOrqnGkEz4nN98p/hY4Ovn01LiF6HD5KOTPo1r3OKyj01s6WrU5QgCAIAgMOehubhAYUeGEHZAXP0VryQFUeHWdsEBcfQa8kBYfh/e1t6qdAS4XcjZQCmXDCeSAvwYfa19EBsALID1AEAQBAeZhtdNA0fF3E0dBC2R7XOzODQG/mdl24ODPLs6IPXbfcGywqvbPDHMwENkaHAHexHNc11TqscJeU9Ay1rAQBAEAQBAEAQBAEAQGBi2FMqGtDy8ZHBzSx2VwI8R5oNmH+rjf3ip/wAU/kgH6uN/eKn/ABT+SAfq4394qf8AFP5IB+rjf3ip/wAU/kgMOHganZo2SoAJJsJXWuTcm3mVoljUye5RTZsVs14ZWOCqfMxznTO7N7XtDpCRmabg2SvGqre4RSErZyWmySLeawgCAICJ8a8TVFE3tG07XwgtBcX2JJ6NHLkrPjsKvKn0Oen+AMLGON52UrKqKlJiLWlznuy2LvstG7h/xbLdj8ZXO90Tnp77a7gtz8eymhbVw0pLAD2hc4BrSHZbN5v15jZTHioLK/R7J9/bXf8A8IN5wvxO2pofepAIg3PnudBk3IPSy5M3BlRkehHv41+ZJr8D4qqK3tX08DBBHmDZJHEF5HIAC433O11uycCvF6Y2y+J+UvYHvBXGbq98oEPZtjaDcuvdxJ0220Uchxv6HGLcttkJkMxyrqqnGoIixnaQ5P2bZHdmct5CXG3kNuSuMevHp46c99pe7Xf6dgTnG+L/AHOFnbsaamQkMhjdcHvWBJIFhty3VLj8e8mb9N/AvLZJr8Z41mpKinimhYROG/A43bdwaRqNSLjzW/H4yvIqnOuT+H6ryQe8W8bTUMrBJTN7N5NnB93ENIubDY2I0UYHGQy4ScZ/EvbQ2WeKuPJ6XI8Uv7CT4HPdZztLnujVunVZ4PFV5PVHr+JeyQLnEnG88ETJ2Ut4HZe+91iS4X0bvbxKxw+MrusdUp/EvZLY2SCTiSJlC2sl7rHRtdbndw0aOpuuFYdksh0Q7veiTR03F9S+jfW+7sbC3VrS89o5oNi4aWH9bLsnx9Ub1j9bcn9uyZBsOEeJpK6nlmbCGFri1jS7RxDQdTbQXNlpzsGOJbGuUt+7CIDgUlVVYvNO1rHOhJuwyOEY0LBaw1tY8leZUMejAhW/2vfXf6gkXFHFMsMkMVVRwPjlI0zZ7agE2Ld9VX4WBC6E7KbGnH8hskHE3FENDAHEX0tHG3S56C2wC4MTCty7Gl+bZLNJivHM1NHBJNCz9uf7NrjnaORJOhOuy7KOMhfKca5P4ff2I2bXifjNlMI2MYZZ5suSPb4ti48t1z4fHSv6pSeox8sGBxJxjUULYzNTxuMo0DHnuu5tNxrvuFuw+Ory5SVcmkvqvYbJlSSl0bHEWLmgkdCRsqmaUZNIkvLEBAEAQBAEAQBAEAQBAEAQBAEAQBAEBy7201rnGmpW/wC0cXH1DWj1JPyXpf8Aj9aj6l79lr+5DHtWl7Ghp6Vp5sFhzyN38r2WPBr1Mqdz9tv+IZhcYSdhhUdOzb9mHfib+ZWXGSV/Iysl99EexhV1R/5JHFC69g10obyuS51/C621f/Vc7Vr6bJM/AMfZDgr2RPtKI5+6NXBzi7veWoN+gWrLxZz5NOa+Ha7/AGCZV7KaiOKnf3x2skhu2+oawADT5k/MLH/kHXK5dvhS8/iEYHCWJt/SlVUTODHWeBmNt3AWF/BoXTyNUlgV11ra+wXkxuN5SMThnfcR/sSH2vYNdc2vzF72WziWpYE6183fsQyU0T6N0zJXONVOC3ISQ4tF/iAFmtA3v4dVTyeVGtw10Q9/bf8Akk0nGNQKrFqWE95rMgd83F7h/C0Kx41ehx1lvu9/9f1DPPaXVGeqpqZutracrvdYfRp9VPCJVY9l7/3RDKfahXOIp4ASIxv8rAegJUcBFN2W+/sSx7RaoOo4GROzRRuA020ZYKeFWsqz1FqT+oZsOLsfjfhQihcCCIgQ3kBYm/TULVx+LOPIOVq1rb7h+DM4MxJsWGNbG4F7Y5HuA3zHMdfFcvJwlPP+Psm0gaf2XVrI2TufIBJI8CxPeOl/ncn6Lt5+E5OEYrskEYnEtZ2uLxNldaOIstfb4c5PzdYei24EOjjJSh80t/4B77RHkzU81i6IW1G3xXPqPwWPBOPpWVeJMhkvdjFJMGFzWTnQsZlDnX8Adrc79FTLGyqpSXeK934JIjW1IZj4knOVgfdpOwHZEM+V/qr6qPXxLjV3ev7j3HHGJNqMTpw5/wCxbk732dXXcQfkB8ljxdMqcKx/tPfb3DOm0eKB1ix1220I2Xk5xlF6ku5JvmnRYg9QBAEAQBAEAQBAEAQBAEAQBAEAQBAWZqSNxDnMa4jYloJHkSslOSWkwaPFaIPf3mtdba4Bt5XUxslH5XoGlOHF0hDgC3oRcemyRnKL3F6YKRhmWSzQA3oAAPQaJK2cnuTbYKX0GSTuMa0HezQL+g1WU77J/NJsFVRR5XDI1rb72AH4KJ2zn8zbBdnw1ps7s2ZvvZRf1tdT69nT09T1+ILslDmZZzQ4W2IBH1WMLJwe4vQLVJRBjTla1v8AdAH4KbLZ2Pc23+ILuH0PeLi1ub71hf1UerPp6dvX0B6MO7xeWtzcnWF/VFZNLpT7AxYcNzE5wHDo4A/ikLJw+V6B5BhveIIBb90jT02RWTUupN7+oPIaCzy0MbkO7Q0WPmLLJ32N9Tk9/UaPfdC2SzGho6AAD6KJ2zn3k9guSYY0OBaxgPUNAP0CylkWyWnJtfiC9UYY19i5jXEcy0E/VRC+yC1GTS/EFfuV2FpAI6EaeiwjOUXtN7Bi4dRCMuysa2/3WgfgFnO+yz55N/iDJGHh5JexrrbZmg29QohdZBajJoFiTDwb5mNNtrtBt5KY32R3qT7g8w+B4J6dFrb29sE4j2HkFAKkAQBAEAQBAEAQBAEAQBAEAQBAEAQBAWpKcFAY8eHgG90AOHC97oCh+Gi9wQgKJMMv0QFw4dpuEBUMPFt0B5+jh1+iAqhorXugPRRDqgPIsPAugKW4cAd0BR+jNb6ICl2Ga30QFx2HeIQFRoB1+iACgHVAUNw7xCArZQ25oDx2HeKAtxYbY8kBsQEB6gCAIAgCAIAgCAIAgCAIAgCAIAgCAIAgCAIAgCAIAgCAIAgCAIAgCAIAgCAIAgCAIAgP/9k=" id="330" name="Google Shape;330;p17"/>
          <p:cNvSpPr/>
          <p:nvPr/>
        </p:nvSpPr>
        <p:spPr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angourou.jpg" id="331" name="Google Shape;33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2761" y="1531374"/>
            <a:ext cx="2627313" cy="133826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7"/>
          <p:cNvSpPr/>
          <p:nvPr/>
        </p:nvSpPr>
        <p:spPr>
          <a:xfrm>
            <a:off x="7956550" y="6669088"/>
            <a:ext cx="1187450" cy="188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persona, posando, inpiedi, gruppo&#10;&#10;Descrizione generata automaticamente" id="333" name="Google Shape;33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1163" y="1050230"/>
            <a:ext cx="3491790" cy="2618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rba, persona, esterni, gruppo&#10;&#10;Descrizione generata automaticamente" id="334" name="Google Shape;33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71025" y="3429000"/>
            <a:ext cx="3890776" cy="291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"/>
          <p:cNvSpPr txBox="1"/>
          <p:nvPr>
            <p:ph type="title"/>
          </p:nvPr>
        </p:nvSpPr>
        <p:spPr>
          <a:xfrm>
            <a:off x="300750" y="377746"/>
            <a:ext cx="8542500" cy="696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POTENZIAMENTO LINGUE STRANIERE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descr="data:image/jpeg;base64,/9j/4AAQSkZJRgABAQAAAQABAAD/2wCEAAkGBxQTERUUExMWFhUVFhYbGBcYGRkfGBocGhcZHhgXGx8YHSggGhslHBQdIjEhJSkrLi4uFx8zODMsNygtLisBCgoKDg0OGxAQGywkICQsLCwsLCwtLCw0NC8sNCwsLCwsLSwsLCwsLCwsLCwsLCwsLCwsLCwsLCwsLCwsLCwsLP/AABEIAIkBPgMBEQACEQEDEQH/xAAbAAEAAQUBAAAAAAAAAAAAAAAABgIDBAUHAf/EAEcQAAEDAgQDBQUEBwUGBwAAAAEAAgMEEQUSITEGQVETImFxkQcUMoGhQlKx0RUWI1SSssEzcpOi8ENTYoLh8SQlRHN0g8L/xAAaAQEAAgMBAAAAAAAAAAAAAAAAAQUCAwQG/8QAMxEAAgICAQMCBAIKAwEAAAAAAAECAwQRBRIhMRNBIjJRYXGBFCNCUpGhscHR8Abh8TX/2gAMAwEAAhEDEQA/AO4oAgCAIAgCAIAgCA8c6wudggKe1bpqNdtRr5dUBWgCAIAgCAIAgCAIAgCAIAgCAIAgCAIAgCAIAgCAIAgCAIAgCAIAgCAIAgCAIAgCA1nE4Jo6i2/YyW/hKxl4ZlH5kcaw2vbDPFMMzxCRl7xJDW/FGL+BJCo6siz1F1sv7sSv0X0Lvo7rFIHNDmm4cAQeoOyvjzxWgCAIAgCAIAgCAIAgCAIAgCAIAgCAIAgCAIAgCAIAgCAIAgCAIAgCAIAgCAIAgKJWZmlp2II9QgOAT0DoHyQgd+GQjX7TfskeFtL+K8/kQ6bXF+D02JPrpTXk6F7OceAAppDa5LoSTuDqY/Ma2/6LvwMnrXRJ90VnIYrrl1xXZnQFYlYEAQBAEAQBAEAQBAEAQBAEAQBAEAQBAEAQBAEAQBAEAQBAEAQBAEAQBAEAQBAEByv2o4K4VLZmvsJWhvk9lz6Fv4Kr5HUEptdi34t9bdfv7ETxCmks0RffuTexaM1yR1PRVONkVxk5S8+xc5WNZOKjHx7nRuF+NGhrYat2Vw0bMfhf0zH7LuXQq6xM+Fy0/JQ5vH2UPaW0TkG+ysCtPUAQBAEAQBAEAQBAEAQBAEAQBAEAQBAEAQBAEAQBAEAQBAEAQBAEAQBAEAQBAQ32nNb2EJO4mbl9Df6Lg5JJ472WPF7/AEmOiCtaS5rWtLnONmtbuSvMUUSul0xPWX5EKY9U/BnnhCul0ELYxzMjmlpHMENJKt8fi7IvcmUuTy9clqK2TjgvAZ6Rj2z1BlDiMjPsxgD4Wk62V7CLitNnn5yUntIkqyMAgCAEoDy6AFyA9BQBAEAQBAEAQBAEAQBAEAQBAEAQBAEAQBAEAQBAEAQGk4l4lipGgO70rgSyMbm3PwHitN18Ko7kzfRjzulqKIJUcWVsjr9o2MfdjaNPMuvf0VFby82/gRf08LBLc2WhxBVi9ql+vUMP/wCVpXLX++je+Gx/bZl0XGdZH8ZjmHiC13q02+i6quYf7aOS3hF+wzb0PtEadJaeRh6tIc36arvhyVMl3ZwT4q+L7LZpOLOI/fHMYyN7I4nF2Z1hmNrAAdBcrg5HNrsr6YM7+MwLK7Oua0Zfs9oO0qnyuBtC0Bp5Z33v8w3+ZbOHpSi5mvm7m5KteDpKuyhCAIAgCA1PFj2Noqh0gBa2J7vmGm23O66cOMpXwjHy2gcz9lskUcU1TUvLi17I4w4kkusDZgvq4kgadV6Pm4zlZGmpa7bev7/YhEwpcFFTN71VtLDYBkAccoGuslvicfQKllmehX6NL39Zf4+iBtcR4ipaTJG51nO+CNgJcdeQGu60U4l2RuaXb3bJLU/GdLG4RyudHKcto3McHnMbNsLa3Kzjx184ucFuK90+3YF3GuLaalcGzOc25tfI4tv52sscbBuyN+mt/mCzinG9HA1rnSZg4AgsBcLHa5Gg8lnRxuRdJxiu6+vYG5osRjlhbMx4Mbm5g7YW6m+y5LKZ1zdcl3XbQNTBxhTvD3R9pJHHfPKxjjG22+oGthroumfH3Q0p6TfhN9wZmC8Q09Vn7CTOGWzEA2F721PkteRiW0a9Ra2Cz+s8DpHxxF0z4/jETS4N8yNL+Cl4dsYqU/hT8b7Au4RxDBUse+J+bs7522OZpA2Ld1F+JbRJKa1vwDGwzi6mnqHU7HOErb91zS0m2+62W8fdVUrWvhfuu4KsU4qp4KiOme49rJlytAJ+JxAueWoUVYN1tUror4V5BbxXjGlp5BHK9zXE2vkdl8dbWU0cfffByrW9fcB3GNJ7yynEl3vsG2BLSTsL7IuPvdTt6ey8gy8R4hghkbE595X/AAxsGZ5+Q1C11YltkXNL4V7vwC3R8TQPn93JdHNa/ZyAtcRa+l99OimeHbGv1dbj9V3BYxPjGlgmbFK5zS42BLHZem9rHXos6ePvurc4LaX3Bm47jsNJEJZnWYSALC5JO2y142LZkT6K13BmUFW2WNkjb5XtBFxY2K02QcJOL8oF9YAIAgCAIAgLc8oY1znGwaCSfAIwls43WVzqiV87ybvPdBFsrB8LbctNfmvJchku21r2R7PjcVU1L6s1mKyPGRrHZS94F7X5H8lrxYQfU5rekb8qU0koPW2W/c5/9/8A5AsvWo/cNfo3fvnvuc/+/wD8gT16P3CfRv8A3jz3Kf8AeP8AIE9ej9wejf8AvFMlNM0EmosBv3As67KZyUVAwshbCLk5+DofCfC9bFTN/wDGdm6Q53NETTYuA3vzygD5L1FFca4dKR5G+12zcpGRjBraQwPNZ2jX1MMbmGJouHusdQtjfY1rTJshiEAQBAQn2vVwjw9zL6yva0DrY3P4K54Knry0/ZdyGQXF+FuywqmqGFwkb+0kF9LOIIdbq2w16BXVPIKzPspnrT+Ffl/kjRJuF+KveIml39o3R48tnfP81QcpgPFu0vlfdGSNJwPN2+LTyy2L2B+Xws7KLX6AfVW/JL0ePrhDw9b/AIEDEZfeeIYzu2JzL/8A1Av/AJz9VNS/R+Ik/eW/59v6D3Mz2u4gZRTQA/HIXWHyaP5/otH/AB+HT6lz9l/3/YMe0yZkOHwUzAAMzdAPuN39fxThN25c7pPwn/MhmPxfWvp8IpqZhs17WtfbmMuYj5lZ8bGGRyFlsvZton2N3BXNpsBs21zTEXHN8gsT46v+i43CWRymn+9/JD2I3w7I+DA6p7Lh0zyARuGd1hP8ys8vou5SuEvCX8/JHsSH2Tzshw9zza75JC5x6N019D6qv57qnmKC9ktfmSjR+y/Oa2oqQSIjnHg4ufmHoPxXZzjjHHrqfzdgirgycS4zU1B+z2hHTV2UfQJyKdPHV1L31/kIrirW1PEPaAgtiBI6dyPL/M66iUHj8Rp9nJ/3Huee1Gr94raWAG+1x/feB+DU4ReljW3P/dEMlkvD9MallVY9pC0BgB7ndBDdFSx5C703Tv4ZPv8AmZEQ9m8pkxGoqJe9IA7U9XOIP0FlecylVh11w8GKPccqzU49CYtexLA5w2GW7nX/AIrKMaKp4qbn+0SVe0GoNVidNT30bl9XHM4/wtCjiV6OFZd9f/CH5PfaziHbSU1O0i1+8ByJIaL/ACunA1dEbLmvbsSzpeHVIYxkYtZjQPQWXmLZdU2/qyTYQzh2ywBdQBAEAQBAQn2kYrZjaaN1nyavtuIwdfK50XByGR6Vf3ZY8bjetb9kQaSS1rNLiTYNaLk+QXmKqZXS1E9ZbdGmO5eDW11QHSRAA6PBuQQDodr7rtqx7K4Sclrscc8qu2cVB77m1VYWYUAKQbDhmh94q42Wu2MiSTpZpu0fNw+hVvxeM5T634RS8vlKNfpryzp2LYrHTsDpCbFwGgufE2HIDU+S9HKSittnllFvwRTi7GoZ+wZFIHmOtpCSNu8/kdjso6k/BkotefuTlZmAQBAEBGMf4HgrJM80k56NDxlbpbujLpsu/G5G7GWq9L8iNGNJgzIIjA10kkZFrSOzWFrZRoLNtyWizKnOxWdk/sSQ+i4YjhmBjMosQfi0PgbDULsv5W6+HTYk0NG2k4XgM3bjtGPPxBjsoPXbqojyt6p9J6a+6Gi3W8MQGXt2h7H2GjHWBt5a689Ujy16q9J6a+40HYFHPKyeQPzx5Mve7vcdmGltdVrq5G6qt1R1p73+Y0ZGJ4Oysbllae6bgg2I6rDEzbcWTlX7jRoOIWsp4hC+GSWJxsTclzbW71+R6eSs+OduRa7VNRa9vqQzU4hRMcxtPS9pKX5TdziWxt36ABWGNkTjZK/J1FL6e5BNYIBHFHT5Q5rWBpB2PW/mvNX5U7L3cuz3sy0a2fh1jQYmOlETzcxh3d135XA8F0vlLXJTkk5L3GjfMiEUbWRsDWjkFw23Ttn1ze2DTO4RhY8zNz3cbluazddbEDceCsJcvfKtVvXb7EaPZeG4c/vAa9r+YY6zT8h15rBcpf6XpPTX3Gi9Bgcb5xVODzK21u93dG2Glv8ARWtchdGl0rwydG4pHvIOi4Qa0cMt7R0zHSRPcCHGMgB3mCCLqwjyVvpquepJeNjRdwzC2U7Xdmw5nfE86ud5krTkZlt+lN9l7DRh4hwzHUvEz87ZALXa6223Jb8blLqK/Tjpr7kaLM3C8MoAc1wLNnNd3j5k3JKyp5bIqb0+z9idG1wclncAdYX1cSSfEkrgtsdkupglGDuJcb9FrBtkAQEW4h4zZTyGJkZlkFs1iA1t+RJ5+C5MjMro+Y68fCtv7x8G24dxltXCJWgt1LXNPJw3Hj5rormpxUkc9lbrk4su41ijKaF0r9mjQDdx5AeJKmc1CPUxCDnJRRyOepfLI+WX45DcgbNHJo8B+a8jm5Lvs37ex7PAxFRXr39yQez7DBLUOnN8sHdb0L3DU/IfzK24nH1FzaKbmcjqkq0YntWkaaulYB8FzpyzH/ounPl8DX2ObjI/rE/ua/DsOnqCRBFmy7uJysHhc7nwCpMfjrLlvwi9yuTrpevLMfUOc1ws5ji1w6EbrmyKJUT6WdeNkRvh1ope47AEuJAaBuSdAPVRRS7ZqKJyLo0wcpHVeE8F91gDHG8jjmkd/wAR5DwAFgvYUUqqCijxGRfK6bnIjnF2J557D4IAWg9ZHDvn/kZ9XKt5G3qlGtfibsaD02RxuU9lkYWNiqqOOzvi1lLrnxsL/NbuPT1Kc3vbIvfhI7ArI5AgCAIAgNDxNVsp2GWRrywblrS63ibbDxW/HolfPoj5BquHa+GuzugDiIyASRbUi+l1tzMGzFajZ5fcG7kw09FxgwcUAhhdI5ry1oJOVpJAAuTYclsqrds1FeWDWcO43DVNlMIe4Ri7u6b63sAOZ0XXlcfbjOKs13Gyrh/iCnqJ3QRh/aAOJDmkWykA3vz12TI466ipWz1p+CNkgbhepuAuFNrwSaubD7PJAt8lLk35YML3RxkuViSbWDDszgbIQZc2Gm+yAuyYZcICxNhpy2sgKYcOOW1kBfpcOI8EBmspQG2+qAw6jDtNNUAiw3u9EBb/AEYQDogLNPh1jsgNrR0+UeaAyUBRM6zSegJ+iMHD+0zZXyZnNMmaTKSHOBd3rHf/ALLy0bYPKbs7o9dKqccRKrs9E1oeJaKhpxFTOknJJdbW93HdziAAPyV68qmqHnseejiX3T7ruRvF8Vlqnh8xADfgY2+VvjrqXHqVQ5nISv8AhXZHosHjY0fFLuyxSUsk8ohhF3nc8mNvYvK14eHK6W/Y2Z2dGiOvc65hWHx00LY2aNYNSdyebj4ndesjFRWkeOnNzl1PycR4qxHtp/eRfvy92/3WtcG/Ln81S2W+rdKPslo9BTT6OPGXu+50bGaGWPCom0pc3KI3P7P4yCLvII53N1aWKUav1fkpa3Gdu7PBB6KkmkdljZLNI913OcLanm5xAA2VDLFvybOqS0eijm42LX0wezoXC3CDYCJpiHz8rfBHfcN6nxKu8XDhRHt5KLLzbMiXfx9DN4kxvsrQxOHbv22PZg/7Rw6aadSssrJVEHJ+Tnqrc2QatayI7jJFc6nVz7BxJ6kuc36rzcZSufU/Mn/IsdKK0ZHueWhpJSSX1FfTSuJ03eA0AchlAsvT49caoJIrrJdUjp63GoIAgCA1fEOPQ0cRlmd/daPicegC6cXFsyZ9EECJ8b8RSHC3ufTujFQ3I27gSM/3hyuLqz43Dh+mxipJ9L3/AA+gKvZsWUmFCWUhgke+Rxdppo0H0YPVRzDlkZrhDvrSX+/mQi/P7QQKc1Ip3mDPlDrgE8swB+zfRa4cU3d6LmlLXj+wMziLHmvweapiJAkgdlvuC/uj5gu+i14uJKOfGmftLv8Al3JNP7LKdtNhjqh2hlL3nwawFrR5d0n/AJl183Y7s3017aX8SEaT2Uyl81VVvPeeQPm4lzv6BdXP6rrqx4+y/wCgiYQ8aiWodBTwmYs+N4IDGnpc8+SqXxzrpVtsunfhe42WsJ4zjqqv3YQyNkAfnzWs3Jvtvr+Kyv4ydNHrtrXt99gk8dCAblVZJltaBsgPUAQBAEAQBAEAQBAEAQBAeObcEdUBxnFaJ1LKYpGloucjvsubfQg/PbdeXzsOcJuSW0z1vH51c61BvTRjGVo5j1Vd0Tb1os+uC77Rm4PhU1W4thFmj4pXAhrelr/EfAKyxeMnN7mtIq8zla61qD2zp/D+BR0keSO5J1e93xOPU9B4DRejrqjXHpijy9tsrJdUntmNxrXdlRSkGxcMgtvd2n9VjkT6K3Izx6/UtjH7nHcUiH7FvLPb5ZSF5jFm9yl9j12VXuMYI6vwhxNFLEyJ7gyaNoaWu0vYWDmnYg2XpMfJhbHcWeUycWymbTRI3zsaLlzWjqSAF0HKRvEuKw67KS0jtu1P9kxx2G/fPgPmuPJzq6F38m6ulzIti3Cpmkhf27w5riZXfaluLEafD4cgvPrlW+pzjvfj7Hf6CWtGfieFNe+PK27nvDLEm1nuHaOtzOUKONnKdyi/90Lvhhs3HHrQI6QAWAraUADYd/Zetfgq4+SVqSAgCAIDj3tSkJxalZJpEGw2vtYzHOfQD0XrOGilg2yh83f+nYhmf7Z8Ua6OCnY4HM8uNtrAWG2m7votH/H6WpztkvCDMH2kyEUUEcZ/ZsLWuy7aN0+qnhdSy5yn5fdBlGE0rZ6OJk84FO1rTkbZp7u+YnW9+iwvunRlydcH1t+X/YGX7SK5jcOghhGWMublbYjutBIvfX1WXC1yszJ2WeVv+IfgyeIKj3fCBEw7QtZv9+wd9CVzYqd/JdUl7t/wBH8GvFhEhYe/IJHG24+z/K2/zXdmtWcpCM/lWkPYy/ZvVMipZXZgHdoS6+9gxtvlv6la+ehOzJhBLtpf1CK/ZVI3tampc4Z3OsL2v3iXH+iz5/cK66l4SIR0+CvvzuvLGRsWuuLoD1AEAQBAEAQBAEAQBAEAQBAWqimZIMr2NcOjgCPqoaT8hPRgR8OUgNxSwgjmI23/AAUdEfoZdcvqbNrQNhZZGJ6gIn7S2n3MHkJYyfK65M5N0S0dmA0r4tnMMU+KH/3B+BXmsX5Z/getyfMfxMySMO3APmuaFkofK9G+dcZr4lstVDWEWeQR0cdPkCV0LIyH4bOZ42NH2RiUMfZFnu0+RrCS2K+aO5vfQm/Pquh5MpL9bDf3OKWBS3+rlolGGcQTdrGyUMLXnLmbcEE7aHkVxzqplFuG017Gm3EsqXU3tEoj0qKc8hIfqxwH1K38NJLI7+5XZS+Avcf/AAUv/wA2m/nXrZeCtj5JSpICAIAgNdi+BU9Tbt4WyZdidx5EarfRlXUPdcmgRvEcCgc0RmBhY03AtsfPdbI52RGXWpPbGjX02HN1j7NvZ/dtofVa3kWufX1Pf1BjwYDCyW7YWi2o3IBvuAdAt0+QyZrUpsaM+qw9s7sksYey97Hr8lppyLKZdVctMB+CRAGMRN7N27ettt9Vk8y5zVnU9oFmHBoon2iia0Hff+pU3Zt9rTnLY0WZcChjeHRwMa48x/qyynyGROPTKbGip+DxRkPjha1/UKLM6+yPTOTaGjd0mawXICUUvwC/RAXUAQBAEAQBAEAQBAEAQBAEAQBAEAQGJi2HtnhfE/4Xi1+Y6EeSxnBTi4syhJxkpI5njvA0rJace8tLXzBovH3h3TqbOsduir48bXBvT8lnLlbZpb9iS0/s9huDLNK+1tAQ1p/hF7fNbIcdRD2NM+TyJ/tG3j4Soh/6aM+LhmPq666Y0Vx8RRzSyLZfNJlyo4Yo3/FTRX6hoB9QsnXF+UYRsnF7TInxXwIRG59G5wI7wiJvqNQWEm4NwDYmy47MCpvqitHdXyNij0Te0VUUoqqaN7XFru44Hm17SDt5jZeY6nh5O17G5pWQMXiOrqnGkEz4nN98p/hY4Ovn01LiF6HD5KOTPo1r3OKyj01s6WrU5QgCAIAgMOehubhAYUeGEHZAXP0VryQFUeHWdsEBcfQa8kBYfh/e1t6qdAS4XcjZQCmXDCeSAvwYfa19EBsALID1AEAQBAeZhtdNA0fF3E0dBC2R7XOzODQG/mdl24ODPLs6IPXbfcGywqvbPDHMwENkaHAHexHNc11TqscJeU9Ay1rAQBAEAQBAEAQBAEAQGBi2FMqGtDy8ZHBzSx2VwI8R5oNmH+rjf3ip/wAU/kgH6uN/eKn/ABT+SAfq4394qf8AFP5IB+rjf3ip/wAU/kgMOHganZo2SoAJJsJXWuTcm3mVoljUye5RTZsVs14ZWOCqfMxznTO7N7XtDpCRmabg2SvGqre4RSErZyWmySLeawgCAICJ8a8TVFE3tG07XwgtBcX2JJ6NHLkrPjsKvKn0Oen+AMLGON52UrKqKlJiLWlznuy2LvstG7h/xbLdj8ZXO90Tnp77a7gtz8eymhbVw0pLAD2hc4BrSHZbN5v15jZTHioLK/R7J9/bXf8A8IN5wvxO2pofepAIg3PnudBk3IPSy5M3BlRkehHv41+ZJr8D4qqK3tX08DBBHmDZJHEF5HIAC433O11uycCvF6Y2y+J+UvYHvBXGbq98oEPZtjaDcuvdxJ0220Uchxv6HGLcttkJkMxyrqqnGoIixnaQ5P2bZHdmct5CXG3kNuSuMevHp46c99pe7Xf6dgTnG+L/AHOFnbsaamQkMhjdcHvWBJIFhty3VLj8e8mb9N/AvLZJr8Z41mpKinimhYROG/A43bdwaRqNSLjzW/H4yvIqnOuT+H6ryQe8W8bTUMrBJTN7N5NnB93ENIubDY2I0UYHGQy4ScZ/EvbQ2WeKuPJ6XI8Uv7CT4HPdZztLnujVunVZ4PFV5PVHr+JeyQLnEnG88ETJ2Ut4HZe+91iS4X0bvbxKxw+MrusdUp/EvZLY2SCTiSJlC2sl7rHRtdbndw0aOpuuFYdksh0Q7veiTR03F9S+jfW+7sbC3VrS89o5oNi4aWH9bLsnx9Ub1j9bcn9uyZBsOEeJpK6nlmbCGFri1jS7RxDQdTbQXNlpzsGOJbGuUt+7CIDgUlVVYvNO1rHOhJuwyOEY0LBaw1tY8leZUMejAhW/2vfXf6gkXFHFMsMkMVVRwPjlI0zZ7agE2Ld9VX4WBC6E7KbGnH8hskHE3FENDAHEX0tHG3S56C2wC4MTCty7Gl+bZLNJivHM1NHBJNCz9uf7NrjnaORJOhOuy7KOMhfKca5P4ff2I2bXifjNlMI2MYZZ5suSPb4ti48t1z4fHSv6pSeox8sGBxJxjUULYzNTxuMo0DHnuu5tNxrvuFuw+Ory5SVcmkvqvYbJlSSl0bHEWLmgkdCRsqmaUZNIkvLEBAEAQBAEAQBAEAQBAEAQBAEAQBAEBy7201rnGmpW/wC0cXH1DWj1JPyXpf8Aj9aj6l79lr+5DHtWl7Ghp6Vp5sFhzyN38r2WPBr1Mqdz9tv+IZhcYSdhhUdOzb9mHfib+ZWXGSV/Iysl99EexhV1R/5JHFC69g10obyuS51/C621f/Vc7Vr6bJM/AMfZDgr2RPtKI5+6NXBzi7veWoN+gWrLxZz5NOa+Ha7/AGCZV7KaiOKnf3x2skhu2+oawADT5k/MLH/kHXK5dvhS8/iEYHCWJt/SlVUTODHWeBmNt3AWF/BoXTyNUlgV11ra+wXkxuN5SMThnfcR/sSH2vYNdc2vzF72WziWpYE6183fsQyU0T6N0zJXONVOC3ISQ4tF/iAFmtA3v4dVTyeVGtw10Q9/bf8Akk0nGNQKrFqWE95rMgd83F7h/C0Kx41ehx1lvu9/9f1DPPaXVGeqpqZutracrvdYfRp9VPCJVY9l7/3RDKfahXOIp4ASIxv8rAegJUcBFN2W+/sSx7RaoOo4GROzRRuA020ZYKeFWsqz1FqT+oZsOLsfjfhQihcCCIgQ3kBYm/TULVx+LOPIOVq1rb7h+DM4MxJsWGNbG4F7Y5HuA3zHMdfFcvJwlPP+Psm0gaf2XVrI2TufIBJI8CxPeOl/ncn6Lt5+E5OEYrskEYnEtZ2uLxNldaOIstfb4c5PzdYei24EOjjJSh80t/4B77RHkzU81i6IW1G3xXPqPwWPBOPpWVeJMhkvdjFJMGFzWTnQsZlDnX8Adrc79FTLGyqpSXeK934JIjW1IZj4knOVgfdpOwHZEM+V/qr6qPXxLjV3ev7j3HHGJNqMTpw5/wCxbk732dXXcQfkB8ljxdMqcKx/tPfb3DOm0eKB1ix1220I2Xk5xlF6ku5JvmnRYg9QBAEAQBAEAQBAEAQBAEAQBAEAQBAWZqSNxDnMa4jYloJHkSslOSWkwaPFaIPf3mtdba4Bt5XUxslH5XoGlOHF0hDgC3oRcemyRnKL3F6YKRhmWSzQA3oAAPQaJK2cnuTbYKX0GSTuMa0HezQL+g1WU77J/NJsFVRR5XDI1rb72AH4KJ2zn8zbBdnw1ps7s2ZvvZRf1tdT69nT09T1+ILslDmZZzQ4W2IBH1WMLJwe4vQLVJRBjTla1v8AdAH4KbLZ2Pc23+ILuH0PeLi1ub71hf1UerPp6dvX0B6MO7xeWtzcnWF/VFZNLpT7AxYcNzE5wHDo4A/ikLJw+V6B5BhveIIBb90jT02RWTUupN7+oPIaCzy0MbkO7Q0WPmLLJ32N9Tk9/UaPfdC2SzGho6AAD6KJ2zn3k9guSYY0OBaxgPUNAP0CylkWyWnJtfiC9UYY19i5jXEcy0E/VRC+yC1GTS/EFfuV2FpAI6EaeiwjOUXtN7Bi4dRCMuysa2/3WgfgFnO+yz55N/iDJGHh5JexrrbZmg29QohdZBajJoFiTDwb5mNNtrtBt5KY32R3qT7g8w+B4J6dFrb29sE4j2HkFAKkAQBAEAQBAEAQBAEAQBAEAQBAEAQBAWpKcFAY8eHgG90AOHC97oCh+Gi9wQgKJMMv0QFw4dpuEBUMPFt0B5+jh1+iAqhorXugPRRDqgPIsPAugKW4cAd0BR+jNb6ICl2Ga30QFx2HeIQFRoB1+iACgHVAUNw7xCArZQ25oDx2HeKAtxYbY8kBsQEB6gCAIAgCAIAgCAIAgCAIAgCAIAgCAIAgCAIAgCAIAgCAIAgCAIAgCAIAgCAIAgCAIAgP/9k=" id="342" name="Google Shape;342;p18"/>
          <p:cNvSpPr/>
          <p:nvPr/>
        </p:nvSpPr>
        <p:spPr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8"/>
          <p:cNvSpPr/>
          <p:nvPr/>
        </p:nvSpPr>
        <p:spPr>
          <a:xfrm>
            <a:off x="7956550" y="6669088"/>
            <a:ext cx="1187450" cy="188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8"/>
          <p:cNvSpPr txBox="1"/>
          <p:nvPr/>
        </p:nvSpPr>
        <p:spPr>
          <a:xfrm>
            <a:off x="304800" y="1611325"/>
            <a:ext cx="39303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None/>
            </a:pPr>
            <a:r>
              <a:rPr b="1" i="0" lang="it-IT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CERTIFICAZIONE LINGUA INGLESE</a:t>
            </a:r>
            <a:endParaRPr/>
          </a:p>
        </p:txBody>
      </p:sp>
      <p:pic>
        <p:nvPicPr>
          <p:cNvPr descr="Cambridge English Qualifications" id="345" name="Google Shape;34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0999" y="1576126"/>
            <a:ext cx="4496325" cy="24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8"/>
          <p:cNvSpPr txBox="1"/>
          <p:nvPr/>
        </p:nvSpPr>
        <p:spPr>
          <a:xfrm>
            <a:off x="304800" y="2878300"/>
            <a:ext cx="39303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MADRELINGUA INGLESE </a:t>
            </a:r>
            <a:endParaRPr b="1"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8"/>
          <p:cNvSpPr txBox="1"/>
          <p:nvPr/>
        </p:nvSpPr>
        <p:spPr>
          <a:xfrm>
            <a:off x="3893800" y="5190813"/>
            <a:ext cx="43578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CERTIFICAZIONE LINGUA SPAGNOLA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8" name="Google Shape;3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4061100"/>
            <a:ext cx="3293325" cy="23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55" name="Google Shape;355;p20"/>
          <p:cNvSpPr txBox="1"/>
          <p:nvPr>
            <p:ph idx="4294967295" type="title"/>
          </p:nvPr>
        </p:nvSpPr>
        <p:spPr>
          <a:xfrm>
            <a:off x="313975" y="427050"/>
            <a:ext cx="8527200" cy="719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PROGETTO SCUOLA-FAMIGLIA</a:t>
            </a:r>
            <a:endParaRPr/>
          </a:p>
        </p:txBody>
      </p:sp>
      <p:sp>
        <p:nvSpPr>
          <p:cNvPr id="356" name="Google Shape;356;p20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ctangle: Click to edit Master text styles&#10;Second level&#10;Third level&#10;Fourth level&#10;Fifth level" id="357" name="Google Shape;357;p20"/>
          <p:cNvSpPr/>
          <p:nvPr/>
        </p:nvSpPr>
        <p:spPr>
          <a:xfrm>
            <a:off x="1042988" y="1125538"/>
            <a:ext cx="7345362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hlin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IMG_2475.JPG" id="358" name="Google Shape;35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171" y="1520926"/>
            <a:ext cx="259228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0026" y="3662700"/>
            <a:ext cx="3869550" cy="25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2805" y="1520926"/>
            <a:ext cx="5123996" cy="19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67" name="Google Shape;367;p21"/>
          <p:cNvSpPr txBox="1"/>
          <p:nvPr>
            <p:ph idx="4294967295" type="title"/>
          </p:nvPr>
        </p:nvSpPr>
        <p:spPr>
          <a:xfrm>
            <a:off x="439750" y="188200"/>
            <a:ext cx="8310600" cy="1008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CONTINUITÀ</a:t>
            </a:r>
            <a:r>
              <a:rPr b="1" lang="it-IT" sz="3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SCUOLA PRIMARIA  </a:t>
            </a:r>
            <a:b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SCUOLA SECONDARIA DI 1° GRADO</a:t>
            </a: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3825" y="4034622"/>
            <a:ext cx="3371851" cy="252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1"/>
          <p:cNvPicPr preferRelativeResize="0"/>
          <p:nvPr/>
        </p:nvPicPr>
        <p:blipFill rotWithShape="1">
          <a:blip r:embed="rId4">
            <a:alphaModFix/>
          </a:blip>
          <a:srcRect b="3873" l="5490" r="0" t="0"/>
          <a:stretch/>
        </p:blipFill>
        <p:spPr>
          <a:xfrm>
            <a:off x="5108575" y="1348600"/>
            <a:ext cx="3279775" cy="250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5625" y="1348600"/>
            <a:ext cx="3078623" cy="256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012" y="4062425"/>
            <a:ext cx="3371850" cy="252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22"/>
          <p:cNvSpPr txBox="1"/>
          <p:nvPr>
            <p:ph type="ctrTitle"/>
          </p:nvPr>
        </p:nvSpPr>
        <p:spPr>
          <a:xfrm>
            <a:off x="0" y="1714500"/>
            <a:ext cx="8929688" cy="2016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ATTIVITA’ DI AMPLIAMENTO 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OFFERTA FORMATIVA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a.s. 2022-2023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2"/>
          <p:cNvSpPr/>
          <p:nvPr/>
        </p:nvSpPr>
        <p:spPr>
          <a:xfrm>
            <a:off x="8388350" y="6597650"/>
            <a:ext cx="755650" cy="260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381" name="Google Shape;3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16" y="4714884"/>
            <a:ext cx="1857388" cy="185738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a5fee57194_2_299"/>
          <p:cNvSpPr/>
          <p:nvPr/>
        </p:nvSpPr>
        <p:spPr>
          <a:xfrm>
            <a:off x="8388350" y="6669088"/>
            <a:ext cx="755700" cy="18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8" name="Google Shape;388;g1a5fee57194_2_299"/>
          <p:cNvGraphicFramePr/>
          <p:nvPr/>
        </p:nvGraphicFramePr>
        <p:xfrm>
          <a:off x="952500" y="1359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{19387BB5-D04F-4907-843A-580570CDC058}</a:tableStyleId>
              </a:tblPr>
              <a:tblGrid>
                <a:gridCol w="4098925"/>
                <a:gridCol w="3140075"/>
              </a:tblGrid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LABORATORIO ARTISTICO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1^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PITTURA SU TAVOLA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2^ e 3^ 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GIOCHI MATEMATICI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2^ e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GRUPPO SPORTIVO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1^, 2^ e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DELE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2^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KET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REDAZIONE GIORNALINO 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1^, 2^ e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89" name="Google Shape;389;g1a5fee57194_2_299"/>
          <p:cNvSpPr txBox="1"/>
          <p:nvPr/>
        </p:nvSpPr>
        <p:spPr>
          <a:xfrm>
            <a:off x="1247250" y="125075"/>
            <a:ext cx="6649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PLESSO CALVINO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a5fee57194_2_310"/>
          <p:cNvSpPr/>
          <p:nvPr/>
        </p:nvSpPr>
        <p:spPr>
          <a:xfrm>
            <a:off x="8388350" y="6669088"/>
            <a:ext cx="755700" cy="18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1a5fee57194_2_310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97" name="Google Shape;397;g1a5fee57194_2_310"/>
          <p:cNvGraphicFramePr/>
          <p:nvPr/>
        </p:nvGraphicFramePr>
        <p:xfrm>
          <a:off x="952500" y="15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{19387BB5-D04F-4907-843A-580570CDC058}</a:tableStyleId>
              </a:tblPr>
              <a:tblGrid>
                <a:gridCol w="4098925"/>
                <a:gridCol w="3140075"/>
              </a:tblGrid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GIOCHI MATEMATICI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2^ e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GRUPPO SPORTIVO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1^, 2^ e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DELE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2^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KET E PET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TEATRO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1^, 2^ e 3^</a:t>
                      </a:r>
                      <a:endParaRPr b="1" sz="2300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“COMPONIAMO!”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2^ E 3^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61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LABORATORIO CERAMICA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2300"/>
                        <a:t>CLASSI 1^</a:t>
                      </a:r>
                      <a:endParaRPr b="1" sz="23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98" name="Google Shape;398;g1a5fee57194_2_310"/>
          <p:cNvSpPr txBox="1"/>
          <p:nvPr/>
        </p:nvSpPr>
        <p:spPr>
          <a:xfrm>
            <a:off x="1247250" y="290325"/>
            <a:ext cx="6649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PLESSO SALTINI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C6F7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a50fd60bdb_0_8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Google Shape;405;g1a50fd60bdb_0_8"/>
          <p:cNvSpPr txBox="1"/>
          <p:nvPr>
            <p:ph type="ctrTitle"/>
          </p:nvPr>
        </p:nvSpPr>
        <p:spPr>
          <a:xfrm>
            <a:off x="0" y="1714500"/>
            <a:ext cx="89298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ORGANIZZAZIONE DEL </a:t>
            </a:r>
            <a:br>
              <a:rPr b="1" lang="it-IT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CURRICOLO D’ ISTITUTO</a:t>
            </a:r>
            <a:endParaRPr/>
          </a:p>
        </p:txBody>
      </p:sp>
      <p:sp>
        <p:nvSpPr>
          <p:cNvPr id="406" name="Google Shape;406;g1a50fd60bdb_0_8"/>
          <p:cNvSpPr/>
          <p:nvPr/>
        </p:nvSpPr>
        <p:spPr>
          <a:xfrm>
            <a:off x="8388350" y="6597650"/>
            <a:ext cx="755700" cy="26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407" name="Google Shape;407;g1a50fd60bdb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16" y="4714884"/>
            <a:ext cx="1857300" cy="1857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C6F7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3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23"/>
          <p:cNvSpPr txBox="1"/>
          <p:nvPr>
            <p:ph idx="4294967295" type="title"/>
          </p:nvPr>
        </p:nvSpPr>
        <p:spPr>
          <a:xfrm>
            <a:off x="1079500" y="358775"/>
            <a:ext cx="7558088" cy="719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</a:rPr>
              <a:t>MODELLI ORARIO</a:t>
            </a:r>
            <a:endParaRPr/>
          </a:p>
        </p:txBody>
      </p:sp>
      <p:sp>
        <p:nvSpPr>
          <p:cNvPr descr="Rectangle: Click to edit Master text styles&#10;Second level&#10;Third level&#10;Fourth level&#10;Fifth level" id="415" name="Google Shape;415;p23"/>
          <p:cNvSpPr txBox="1"/>
          <p:nvPr>
            <p:ph idx="4294967295" type="body"/>
          </p:nvPr>
        </p:nvSpPr>
        <p:spPr>
          <a:xfrm>
            <a:off x="1619250" y="3152775"/>
            <a:ext cx="3419475" cy="550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31470" lvl="0" marL="34290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❖"/>
            </a:pPr>
            <a:r>
              <a:rPr lang="it-IT" sz="2400">
                <a:solidFill>
                  <a:srgbClr val="002060"/>
                </a:solidFill>
              </a:rPr>
              <a:t>Tempo scuola a </a:t>
            </a:r>
            <a:r>
              <a:rPr b="1" lang="it-IT" sz="2400">
                <a:solidFill>
                  <a:srgbClr val="002060"/>
                </a:solidFill>
              </a:rPr>
              <a:t>30 ore </a:t>
            </a:r>
            <a:endParaRPr b="1"/>
          </a:p>
        </p:txBody>
      </p:sp>
      <p:sp>
        <p:nvSpPr>
          <p:cNvPr descr="Rectangle: Click to edit Master text styles&#10;Second level&#10;Third level&#10;Fourth level&#10;Fifth level" id="416" name="Google Shape;416;p23"/>
          <p:cNvSpPr txBox="1"/>
          <p:nvPr>
            <p:ph idx="4294967295" type="body"/>
          </p:nvPr>
        </p:nvSpPr>
        <p:spPr>
          <a:xfrm>
            <a:off x="1619250" y="3619500"/>
            <a:ext cx="7018500" cy="2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❖"/>
            </a:pPr>
            <a:r>
              <a:rPr lang="it-IT" sz="2400">
                <a:solidFill>
                  <a:srgbClr val="002060"/>
                </a:solidFill>
              </a:rPr>
              <a:t>Tempo scuola a </a:t>
            </a:r>
            <a:r>
              <a:rPr b="1" lang="it-IT" sz="2400">
                <a:solidFill>
                  <a:srgbClr val="002060"/>
                </a:solidFill>
              </a:rPr>
              <a:t>36 ore</a:t>
            </a:r>
            <a:endParaRPr b="1"/>
          </a:p>
          <a:p>
            <a:pPr indent="0" lvl="1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Calibri"/>
              <a:buNone/>
            </a:pPr>
            <a:r>
              <a:rPr lang="it-IT" sz="2400">
                <a:solidFill>
                  <a:srgbClr val="002060"/>
                </a:solidFill>
              </a:rPr>
              <a:t>con </a:t>
            </a:r>
            <a:r>
              <a:rPr lang="it-IT" sz="2400" u="sng">
                <a:solidFill>
                  <a:srgbClr val="002060"/>
                </a:solidFill>
              </a:rPr>
              <a:t>due rientri pomeridiani </a:t>
            </a:r>
            <a:r>
              <a:rPr lang="it-IT" sz="2400">
                <a:solidFill>
                  <a:srgbClr val="002060"/>
                </a:solidFill>
              </a:rPr>
              <a:t>in cui si effettuano:</a:t>
            </a:r>
            <a:endParaRPr/>
          </a:p>
          <a:p>
            <a:pPr indent="272200" lvl="2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⮚"/>
            </a:pPr>
            <a:r>
              <a:rPr lang="it-IT" sz="1800">
                <a:solidFill>
                  <a:srgbClr val="002060"/>
                </a:solidFill>
              </a:rPr>
              <a:t>1 spazio di mensa;</a:t>
            </a:r>
            <a:endParaRPr sz="1800"/>
          </a:p>
          <a:p>
            <a:pPr indent="272200" lvl="2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⮚"/>
            </a:pPr>
            <a:r>
              <a:rPr lang="it-IT" sz="1800">
                <a:solidFill>
                  <a:srgbClr val="002060"/>
                </a:solidFill>
              </a:rPr>
              <a:t>2 spazi di attività opzionali.</a:t>
            </a:r>
            <a:endParaRPr sz="1800"/>
          </a:p>
        </p:txBody>
      </p:sp>
      <p:sp>
        <p:nvSpPr>
          <p:cNvPr id="417" name="Google Shape;417;p23"/>
          <p:cNvSpPr txBox="1"/>
          <p:nvPr/>
        </p:nvSpPr>
        <p:spPr>
          <a:xfrm>
            <a:off x="441275" y="1268425"/>
            <a:ext cx="83043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 nostro istituto predispone il proprio curricolo nel rispetto:</a:t>
            </a:r>
            <a:endParaRPr/>
          </a:p>
          <a:p>
            <a:pPr indent="-242401" lvl="0" marL="3600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delle FINALITÀ</a:t>
            </a:r>
            <a:endParaRPr/>
          </a:p>
          <a:p>
            <a:pPr indent="-242401" lvl="0" marL="3600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dei TRAGUARDI DI SVILUPPO DELLE COMPETENZE</a:t>
            </a:r>
            <a:endParaRPr/>
          </a:p>
          <a:p>
            <a:pPr indent="-242401" lvl="0" marL="3600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degli OBIETTIVI DI APPRENDIMENTO, posti dalle Indicazioni Nazionali</a:t>
            </a: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419" name="Google Shape;41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2396" y="5214950"/>
            <a:ext cx="1362277" cy="136227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CEC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3"/>
          <p:cNvSpPr txBox="1"/>
          <p:nvPr>
            <p:ph idx="4294967295" type="title"/>
          </p:nvPr>
        </p:nvSpPr>
        <p:spPr>
          <a:xfrm>
            <a:off x="330500" y="358775"/>
            <a:ext cx="8532600" cy="7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OBIETTIVI DELLA SERATA</a:t>
            </a:r>
            <a:endParaRPr/>
          </a:p>
        </p:txBody>
      </p:sp>
      <p:sp>
        <p:nvSpPr>
          <p:cNvPr descr="Rectangle: Click to edit Master text styles&#10;Second level&#10;Third level&#10;Fourth level&#10;Fifth level" id="132" name="Google Shape;132;p3"/>
          <p:cNvSpPr txBox="1"/>
          <p:nvPr>
            <p:ph idx="4294967295" type="body"/>
          </p:nvPr>
        </p:nvSpPr>
        <p:spPr>
          <a:xfrm>
            <a:off x="792950" y="1537425"/>
            <a:ext cx="75582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34290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Noto Sans Symbols"/>
              <a:buChar char="🡪"/>
            </a:pPr>
            <a:r>
              <a:rPr lang="it-IT" sz="2600">
                <a:solidFill>
                  <a:srgbClr val="002060"/>
                </a:solidFill>
              </a:rPr>
              <a:t>Presentare il </a:t>
            </a:r>
            <a:r>
              <a:rPr b="1" lang="it-IT" sz="2600">
                <a:solidFill>
                  <a:srgbClr val="002060"/>
                </a:solidFill>
              </a:rPr>
              <a:t>P</a:t>
            </a:r>
            <a:r>
              <a:rPr lang="it-IT" sz="2600">
                <a:solidFill>
                  <a:srgbClr val="002060"/>
                </a:solidFill>
              </a:rPr>
              <a:t>iano </a:t>
            </a:r>
            <a:r>
              <a:rPr b="1" lang="it-IT" sz="2600">
                <a:solidFill>
                  <a:srgbClr val="002060"/>
                </a:solidFill>
              </a:rPr>
              <a:t>T</a:t>
            </a:r>
            <a:r>
              <a:rPr lang="it-IT" sz="2600">
                <a:solidFill>
                  <a:srgbClr val="002060"/>
                </a:solidFill>
              </a:rPr>
              <a:t>riennale dell’</a:t>
            </a:r>
            <a:r>
              <a:rPr b="1" lang="it-IT" sz="2600">
                <a:solidFill>
                  <a:srgbClr val="002060"/>
                </a:solidFill>
              </a:rPr>
              <a:t>O</a:t>
            </a:r>
            <a:r>
              <a:rPr lang="it-IT" sz="2600">
                <a:solidFill>
                  <a:srgbClr val="002060"/>
                </a:solidFill>
              </a:rPr>
              <a:t>fferta </a:t>
            </a:r>
            <a:r>
              <a:rPr b="1" lang="it-IT" sz="2600">
                <a:solidFill>
                  <a:srgbClr val="002060"/>
                </a:solidFill>
              </a:rPr>
              <a:t>F</a:t>
            </a:r>
            <a:r>
              <a:rPr lang="it-IT" sz="2600">
                <a:solidFill>
                  <a:srgbClr val="002060"/>
                </a:solidFill>
              </a:rPr>
              <a:t>ormativa (PTOF)</a:t>
            </a:r>
            <a:endParaRPr sz="2600"/>
          </a:p>
          <a:p>
            <a:pPr indent="-393700" lvl="0" marL="342900" rtl="0" algn="just">
              <a:spcBef>
                <a:spcPts val="184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Noto Sans Symbols"/>
              <a:buChar char="🡪"/>
            </a:pPr>
            <a:r>
              <a:rPr lang="it-IT" sz="2600">
                <a:solidFill>
                  <a:srgbClr val="002060"/>
                </a:solidFill>
              </a:rPr>
              <a:t>Illustrare l’organizzazione oraria e didattica delle sedi</a:t>
            </a:r>
            <a:endParaRPr sz="2600"/>
          </a:p>
          <a:p>
            <a:pPr indent="-393700" lvl="0" marL="342900" rtl="0" algn="just">
              <a:spcBef>
                <a:spcPts val="184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Noto Sans Symbols"/>
              <a:buChar char="🡪"/>
            </a:pPr>
            <a:r>
              <a:rPr lang="it-IT" sz="2600">
                <a:solidFill>
                  <a:srgbClr val="002060"/>
                </a:solidFill>
              </a:rPr>
              <a:t>Fornire indicazioni per la domanda d’iscrizione</a:t>
            </a:r>
            <a:endParaRPr sz="2600"/>
          </a:p>
        </p:txBody>
      </p:sp>
      <p:sp>
        <p:nvSpPr>
          <p:cNvPr id="133" name="Google Shape;133;p3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9k=" id="134" name="Google Shape;134;p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9k=" id="135" name="Google Shape;135;p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9k=" id="136" name="Google Shape;136;p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137" name="Google Shape;13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3834" y="5276649"/>
            <a:ext cx="1290838" cy="129083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Logo circolo colore LR.jpg" id="138" name="Google Shape;13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2396" y="5286388"/>
            <a:ext cx="1290838" cy="129083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4"/>
          <p:cNvSpPr txBox="1"/>
          <p:nvPr>
            <p:ph type="title"/>
          </p:nvPr>
        </p:nvSpPr>
        <p:spPr>
          <a:xfrm>
            <a:off x="792163" y="404813"/>
            <a:ext cx="7559675" cy="71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002060"/>
                </a:solidFill>
              </a:rPr>
              <a:t>ORARIO DELLE LEZIONI SEDE CALVINO</a:t>
            </a:r>
            <a:endParaRPr/>
          </a:p>
        </p:txBody>
      </p:sp>
      <p:graphicFrame>
        <p:nvGraphicFramePr>
          <p:cNvPr id="427" name="Google Shape;427;p24"/>
          <p:cNvGraphicFramePr/>
          <p:nvPr/>
        </p:nvGraphicFramePr>
        <p:xfrm>
          <a:off x="288763" y="1714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{BE450DED-C9F0-44DD-BC69-B06E89EE449B}</a:tableStyleId>
              </a:tblPr>
              <a:tblGrid>
                <a:gridCol w="1654350"/>
                <a:gridCol w="2450675"/>
                <a:gridCol w="1986000"/>
                <a:gridCol w="2259375"/>
              </a:tblGrid>
              <a:tr h="73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Giorno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Orario delle lezioni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Mensa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Attività opzionali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</a:tr>
              <a:tr h="73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i="0" lang="it-IT" sz="22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Lunedì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8.00 - 13.50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13.50 – 14.40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14.40 – 16.30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</a:tr>
              <a:tr h="71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i="0" lang="it-IT" sz="22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Martedì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8.00 - 13.50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</a:tr>
              <a:tr h="754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i="0" lang="it-IT" sz="22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Mercoledì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8.00 - 13.50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13.50 – 14.40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14.40 – 16.30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</a:tr>
              <a:tr h="64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i="0" lang="it-IT" sz="22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Giovedì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8.00 - 13.50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</a:tr>
              <a:tr h="59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lang="it-IT" sz="2200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V</a:t>
                      </a:r>
                      <a:r>
                        <a:rPr b="1" i="0" lang="it-IT" sz="22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enerdì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8.00 - 13.50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428" name="Google Shape;428;p2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35" name="Google Shape;435;p25"/>
          <p:cNvSpPr txBox="1"/>
          <p:nvPr>
            <p:ph type="title"/>
          </p:nvPr>
        </p:nvSpPr>
        <p:spPr>
          <a:xfrm>
            <a:off x="647700" y="403225"/>
            <a:ext cx="7558088" cy="719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002060"/>
                </a:solidFill>
              </a:rPr>
              <a:t>ORARIO DELLE LEZIONI SEDE SALTINI</a:t>
            </a:r>
            <a:endParaRPr/>
          </a:p>
        </p:txBody>
      </p:sp>
      <p:graphicFrame>
        <p:nvGraphicFramePr>
          <p:cNvPr id="436" name="Google Shape;436;p25"/>
          <p:cNvGraphicFramePr/>
          <p:nvPr/>
        </p:nvGraphicFramePr>
        <p:xfrm>
          <a:off x="259088" y="1541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{BE450DED-C9F0-44DD-BC69-B06E89EE449B}</a:tableStyleId>
              </a:tblPr>
              <a:tblGrid>
                <a:gridCol w="1708925"/>
                <a:gridCol w="2531500"/>
                <a:gridCol w="2051500"/>
                <a:gridCol w="2333900"/>
              </a:tblGrid>
              <a:tr h="733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Giorno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Orario delle lezioni 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Mensa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b="1"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Attività opzionali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6F7"/>
                    </a:solidFill>
                  </a:tcPr>
                </a:tc>
              </a:tr>
              <a:tr h="733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lang="it-IT" sz="2200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Lunedì</a:t>
                      </a:r>
                      <a:endParaRPr b="1" sz="2200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7.55 - 13.45 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13.45 – 14. 35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14.35 – 16.25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</a:tr>
              <a:tr h="761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lang="it-IT" sz="2200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Martedì</a:t>
                      </a:r>
                      <a:endParaRPr b="1" sz="2200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7.55 - 13.45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i="0" sz="20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</a:tr>
              <a:tr h="766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lang="it-IT" sz="2200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Mercoledì</a:t>
                      </a:r>
                      <a:endParaRPr b="1" sz="2200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7.55 - 13.45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i="0" sz="20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13.45 – 14. 35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i="0" sz="20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14.35 – 16.25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i="0" sz="20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</a:tr>
              <a:tr h="761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lang="it-IT" sz="2200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Giovedì</a:t>
                      </a:r>
                      <a:endParaRPr b="1" sz="2200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7.55 - 13.45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i="0" sz="20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</a:tr>
              <a:tr h="59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Tahoma"/>
                        <a:buNone/>
                      </a:pPr>
                      <a:r>
                        <a:rPr b="1" lang="it-IT" sz="2200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Venerdì</a:t>
                      </a:r>
                      <a:endParaRPr b="1" sz="2200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Tahoma"/>
                        <a:buNone/>
                      </a:pPr>
                      <a:r>
                        <a:rPr i="0" lang="it-IT" sz="20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7.55 - 13.45 </a:t>
                      </a:r>
                      <a:endParaRPr/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i="0" sz="2200" u="none" cap="none" strike="noStrike">
                        <a:solidFill>
                          <a:srgbClr val="00206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437" name="Google Shape;437;p25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4" name="Google Shape;444;p26"/>
          <p:cNvSpPr txBox="1"/>
          <p:nvPr>
            <p:ph type="title"/>
          </p:nvPr>
        </p:nvSpPr>
        <p:spPr>
          <a:xfrm>
            <a:off x="285750" y="214313"/>
            <a:ext cx="8572500" cy="71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002060"/>
                </a:solidFill>
              </a:rPr>
              <a:t>QUADRO ORARIO (TEMPO ORDINARIO)</a:t>
            </a:r>
            <a:endParaRPr/>
          </a:p>
        </p:txBody>
      </p:sp>
      <p:graphicFrame>
        <p:nvGraphicFramePr>
          <p:cNvPr id="445" name="Google Shape;445;p26"/>
          <p:cNvGraphicFramePr/>
          <p:nvPr/>
        </p:nvGraphicFramePr>
        <p:xfrm>
          <a:off x="665963" y="933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{BE450DED-C9F0-44DD-BC69-B06E89EE449B}</a:tableStyleId>
              </a:tblPr>
              <a:tblGrid>
                <a:gridCol w="4830750"/>
                <a:gridCol w="2981325"/>
              </a:tblGrid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sng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Disciplina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sng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Ore settimanali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Italiano, storia, geografia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10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Inglese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Spagnolo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Matematica e scienze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6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Musica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Tecnologia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Educazione fisica</a:t>
                      </a:r>
                      <a:r>
                        <a:rPr b="1" i="0" lang="it-IT" sz="2800" u="none" cap="none" strike="noStrike">
                          <a:solidFill>
                            <a:srgbClr val="002060"/>
                          </a:solidFill>
                        </a:rPr>
                        <a:t> 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Arte e immagine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Religione o Attività alternative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0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totale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0" i="0" lang="it-IT" sz="24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ADFFF"/>
                    </a:solidFill>
                  </a:tcPr>
                </a:tc>
              </a:tr>
            </a:tbl>
          </a:graphicData>
        </a:graphic>
      </p:graphicFrame>
      <p:sp>
        <p:nvSpPr>
          <p:cNvPr id="446" name="Google Shape;446;p26"/>
          <p:cNvSpPr/>
          <p:nvPr/>
        </p:nvSpPr>
        <p:spPr>
          <a:xfrm>
            <a:off x="8388350" y="6669088"/>
            <a:ext cx="755700" cy="18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53" name="Google Shape;453;p27"/>
          <p:cNvSpPr txBox="1"/>
          <p:nvPr>
            <p:ph type="title"/>
          </p:nvPr>
        </p:nvSpPr>
        <p:spPr>
          <a:xfrm>
            <a:off x="285750" y="177663"/>
            <a:ext cx="88584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002060"/>
                </a:solidFill>
              </a:rPr>
              <a:t>QUADRO ORARIO (TEMPO PROLUNGATO)</a:t>
            </a:r>
            <a:endParaRPr/>
          </a:p>
        </p:txBody>
      </p:sp>
      <p:graphicFrame>
        <p:nvGraphicFramePr>
          <p:cNvPr id="454" name="Google Shape;454;p27"/>
          <p:cNvGraphicFramePr/>
          <p:nvPr/>
        </p:nvGraphicFramePr>
        <p:xfrm>
          <a:off x="421363" y="83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{BE450DED-C9F0-44DD-BC69-B06E89EE449B}</a:tableStyleId>
              </a:tblPr>
              <a:tblGrid>
                <a:gridCol w="5321300"/>
                <a:gridCol w="2635250"/>
              </a:tblGrid>
              <a:tr h="52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sng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Disciplina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Noto Sans Symbols"/>
                        <a:buNone/>
                      </a:pPr>
                      <a:r>
                        <a:rPr b="1" i="0" lang="it-IT" sz="2400" u="sng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Ore settimanali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FFF"/>
                    </a:solidFill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Italiano, storia, geografia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10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Inglese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Spagnolo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Matematica, scienze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6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Musica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Tecnologia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Educazione fisica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Arte e immagine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Religione o Attività alternative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Mensa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Attività opzionali</a:t>
                      </a:r>
                      <a:endParaRPr b="1"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1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4</a:t>
                      </a:r>
                      <a:endParaRPr b="1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0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totale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25"/>
                        <a:buFont typeface="Noto Sans Symbols"/>
                        <a:buNone/>
                      </a:pPr>
                      <a:r>
                        <a:rPr b="0" i="0" lang="it-IT" sz="2300" u="none" cap="none" strike="noStrike">
                          <a:solidFill>
                            <a:srgbClr val="00206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AD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8"/>
          <p:cNvSpPr txBox="1"/>
          <p:nvPr/>
        </p:nvSpPr>
        <p:spPr>
          <a:xfrm>
            <a:off x="538163" y="1625600"/>
            <a:ext cx="792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ahoma"/>
              <a:buChar char="•"/>
            </a:pPr>
            <a:r>
              <a:rPr b="0" i="0" lang="it-IT" sz="2400" u="none" cap="none" strike="noStrik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it-IT" sz="2200" u="none" cap="none" strike="noStrik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L</a:t>
            </a:r>
            <a:r>
              <a:rPr lang="it-IT" sz="22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ABORATORIO LETTURA</a:t>
            </a:r>
            <a:endParaRPr sz="1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ahoma"/>
              <a:buChar char="•"/>
            </a:pPr>
            <a:r>
              <a:rPr b="0" i="0" lang="it-IT" sz="2200" u="none" cap="none" strike="noStrik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L</a:t>
            </a:r>
            <a:r>
              <a:rPr lang="it-IT" sz="22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ABORATORIO INFORMATICA</a:t>
            </a:r>
            <a:endParaRPr sz="1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ahoma"/>
              <a:buChar char="•"/>
            </a:pPr>
            <a:r>
              <a:rPr b="0" i="0" lang="it-IT" sz="2200" u="none" cap="none" strike="noStrik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it-IT" sz="22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LABORATORIO SCIENTIFICO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8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8"/>
          <p:cNvSpPr txBox="1"/>
          <p:nvPr/>
        </p:nvSpPr>
        <p:spPr>
          <a:xfrm>
            <a:off x="900113" y="188913"/>
            <a:ext cx="7558087" cy="10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ATTIVITÀ OPZIONALI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Plesso CALVINO a.s. 22-23 (classe 1^)</a:t>
            </a:r>
            <a:endParaRPr/>
          </a:p>
        </p:txBody>
      </p:sp>
      <p:pic>
        <p:nvPicPr>
          <p:cNvPr id="466" name="Google Shape;4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350" y="3280300"/>
            <a:ext cx="3130301" cy="23477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7" name="Google Shape;4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863" y="4412575"/>
            <a:ext cx="3739883" cy="22776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8" name="Google Shape;4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875" y="1625600"/>
            <a:ext cx="3739874" cy="261958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9"/>
          <p:cNvSpPr txBox="1"/>
          <p:nvPr/>
        </p:nvSpPr>
        <p:spPr>
          <a:xfrm>
            <a:off x="5076825" y="1989138"/>
            <a:ext cx="3598863" cy="461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 txBox="1"/>
          <p:nvPr/>
        </p:nvSpPr>
        <p:spPr>
          <a:xfrm>
            <a:off x="685297" y="1704425"/>
            <a:ext cx="51315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Char char="•"/>
            </a:pPr>
            <a:r>
              <a:rPr b="0" i="0" lang="it-IT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LAB. ARTISTICO 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Char char="•"/>
            </a:pPr>
            <a:r>
              <a:rPr b="0" i="0" lang="it-IT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LAB. GRAFICA MULTIMEDIALE </a:t>
            </a:r>
            <a:endParaRPr/>
          </a:p>
        </p:txBody>
      </p:sp>
      <p:sp>
        <p:nvSpPr>
          <p:cNvPr id="480" name="Google Shape;480;p29"/>
          <p:cNvSpPr txBox="1"/>
          <p:nvPr/>
        </p:nvSpPr>
        <p:spPr>
          <a:xfrm>
            <a:off x="993775" y="447675"/>
            <a:ext cx="7558088" cy="719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ATTIVITÀ OPZIONALI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Plesso SALTINI a.s. 22-23 (classe 2^)</a:t>
            </a:r>
            <a:endParaRPr/>
          </a:p>
        </p:txBody>
      </p:sp>
      <p:pic>
        <p:nvPicPr>
          <p:cNvPr descr="Immagine che contiene testo, tavolo, interni, persona&#10;&#10;Descrizione generata automaticamente" id="481" name="Google Shape;4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463" y="3542763"/>
            <a:ext cx="3829050" cy="287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0688" y="2461188"/>
            <a:ext cx="2965014" cy="395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0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9" name="Google Shape;489;p30"/>
          <p:cNvSpPr txBox="1"/>
          <p:nvPr/>
        </p:nvSpPr>
        <p:spPr>
          <a:xfrm>
            <a:off x="658813" y="260350"/>
            <a:ext cx="8458200" cy="865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b="1" i="0" lang="it-IT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ATTIVITÀ del 2° POMERIGGIO </a:t>
            </a:r>
            <a:endParaRPr b="1" i="1" sz="36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658825" y="1133350"/>
            <a:ext cx="8161200" cy="52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 classi a TP svolgono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un quadrimestre                    nell’altro quadrimestre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 ore in più di lettere                    </a:t>
            </a: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usufruiscono della 					                                </a:t>
            </a:r>
            <a:r>
              <a:rPr b="1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compresenza lettere/matematica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Gli alunni svolgono attività di</a:t>
            </a:r>
            <a:b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RECUPERO: </a:t>
            </a: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Partendo dagli argomenti svolti in classe si lavora sul metodo di studio e di lavoro anche in preparazione delle verifiche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POTENZIAMENTO: ci si dedica ad approfondimenti delle discipline in modalità laboratoriale e attiva, si svolgono attività di narrativa, poesia, visioni di film, matematica e nuove tecnologie, ecc..</a:t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1" name="Google Shape;491;p30"/>
          <p:cNvCxnSpPr/>
          <p:nvPr/>
        </p:nvCxnSpPr>
        <p:spPr>
          <a:xfrm flipH="1">
            <a:off x="2700338" y="1484313"/>
            <a:ext cx="1079500" cy="431800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2" name="Google Shape;492;p30"/>
          <p:cNvCxnSpPr/>
          <p:nvPr/>
        </p:nvCxnSpPr>
        <p:spPr>
          <a:xfrm>
            <a:off x="5148263" y="1484313"/>
            <a:ext cx="1008062" cy="431800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ransition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FFF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1"/>
          <p:cNvSpPr txBox="1"/>
          <p:nvPr>
            <p:ph type="title"/>
          </p:nvPr>
        </p:nvSpPr>
        <p:spPr>
          <a:xfrm>
            <a:off x="465138" y="1125538"/>
            <a:ext cx="8229600" cy="777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</a:rPr>
              <a:t>Adempimenti delle famiglie</a:t>
            </a:r>
            <a:endParaRPr/>
          </a:p>
        </p:txBody>
      </p:sp>
      <p:sp>
        <p:nvSpPr>
          <p:cNvPr descr="Rectangle: Click to edit Master text styles&#10;Second level&#10;Third level&#10;Fourth level&#10;Fifth level" id="499" name="Google Shape;499;p31"/>
          <p:cNvSpPr txBox="1"/>
          <p:nvPr>
            <p:ph idx="4294967295" type="body"/>
          </p:nvPr>
        </p:nvSpPr>
        <p:spPr>
          <a:xfrm>
            <a:off x="465138" y="2082800"/>
            <a:ext cx="7859712" cy="417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lang="it-IT" sz="2800">
                <a:solidFill>
                  <a:srgbClr val="002060"/>
                </a:solidFill>
              </a:rPr>
              <a:t>I genitori e gli esercenti la responsabilità genitoriale per effettuare l’iscrizione on line:</a:t>
            </a:r>
            <a:endParaRPr/>
          </a:p>
          <a:p>
            <a:pPr indent="-289560" lvl="0" marL="342900" rtl="0" algn="just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Individuano la scuola d’interesse</a:t>
            </a:r>
            <a:endParaRPr/>
          </a:p>
          <a:p>
            <a:pPr indent="-289560" lvl="0" marL="342900" rtl="0" algn="just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Accedono al sito </a:t>
            </a:r>
            <a:endParaRPr sz="2800">
              <a:solidFill>
                <a:srgbClr val="002060"/>
              </a:solidFill>
            </a:endParaRPr>
          </a:p>
          <a:p>
            <a:pPr indent="0" lvl="0" marL="457200" rtl="0" algn="just">
              <a:spcBef>
                <a:spcPts val="560"/>
              </a:spcBef>
              <a:spcAft>
                <a:spcPts val="0"/>
              </a:spcAft>
              <a:buNone/>
            </a:pPr>
            <a:r>
              <a:rPr b="1" lang="it-IT" sz="4371" u="sng">
                <a:solidFill>
                  <a:srgbClr val="002060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http://www.istruzione.it/iscrizionionline/</a:t>
            </a:r>
            <a:r>
              <a:rPr b="1" lang="it-IT" sz="4371">
                <a:solidFill>
                  <a:srgbClr val="002060"/>
                </a:solidFill>
                <a:highlight>
                  <a:schemeClr val="lt1"/>
                </a:highlight>
              </a:rPr>
              <a:t> </a:t>
            </a:r>
            <a:endParaRPr b="1" sz="4371">
              <a:solidFill>
                <a:srgbClr val="002060"/>
              </a:solidFill>
              <a:highlight>
                <a:schemeClr val="lt1"/>
              </a:highlight>
            </a:endParaRPr>
          </a:p>
          <a:p>
            <a:pPr indent="0" lvl="0" marL="457200" rtl="0" algn="just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2060"/>
              </a:solidFill>
            </a:endParaRPr>
          </a:p>
          <a:p>
            <a:pPr indent="0" lvl="0" marL="457200" rtl="0" algn="just">
              <a:spcBef>
                <a:spcPts val="56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002060"/>
                </a:solidFill>
              </a:rPr>
              <a:t>utilizzando le credenziali </a:t>
            </a:r>
            <a:r>
              <a:rPr lang="it-IT" sz="2800">
                <a:solidFill>
                  <a:srgbClr val="002060"/>
                </a:solidFill>
              </a:rPr>
              <a:t>SPID </a:t>
            </a:r>
            <a:r>
              <a:rPr lang="it-IT" sz="2800">
                <a:solidFill>
                  <a:srgbClr val="002060"/>
                </a:solidFill>
              </a:rPr>
              <a:t>(Sistema Pubblico di Identità Digitale), CIE (Carta di identità elettronica) o eIDAS (electronic IDentification Authentication and Signature) e si abilitano al servizio di Iscrizioni on line </a:t>
            </a:r>
            <a:r>
              <a:rPr b="1" lang="it-IT" sz="2800">
                <a:solidFill>
                  <a:srgbClr val="002060"/>
                </a:solidFill>
              </a:rPr>
              <a:t>dalle ore 9:00 del 19 dicembre 2022;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400">
              <a:solidFill>
                <a:srgbClr val="002060"/>
              </a:solidFill>
            </a:endParaRPr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0" name="Google Shape;500;p31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1"/>
          <p:cNvSpPr txBox="1"/>
          <p:nvPr/>
        </p:nvSpPr>
        <p:spPr>
          <a:xfrm>
            <a:off x="423863" y="333375"/>
            <a:ext cx="8531225" cy="935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DOMANDA D’ISCRIZIONE A.S. 2023-24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FFF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2"/>
          <p:cNvSpPr txBox="1"/>
          <p:nvPr>
            <p:ph idx="1" type="body"/>
          </p:nvPr>
        </p:nvSpPr>
        <p:spPr>
          <a:xfrm>
            <a:off x="250825" y="952500"/>
            <a:ext cx="8229600" cy="5767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29565" lvl="0" marL="34290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compilano la domanda in tutte le sue parti, mediante il modulo on line, </a:t>
            </a:r>
            <a:r>
              <a:rPr b="1" lang="it-IT" sz="2800">
                <a:solidFill>
                  <a:srgbClr val="002060"/>
                </a:solidFill>
              </a:rPr>
              <a:t>a partire dalle ore 8:00 del 9 gennaio 2022</a:t>
            </a:r>
            <a:r>
              <a:rPr lang="it-IT" sz="2800">
                <a:solidFill>
                  <a:srgbClr val="002060"/>
                </a:solidFill>
              </a:rPr>
              <a:t>;</a:t>
            </a:r>
            <a:endParaRPr/>
          </a:p>
          <a:p>
            <a:pPr indent="-329565" lvl="0" marL="342900" rtl="0" algn="just"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inviano la domanda d’iscrizione alla scuola di destinazione </a:t>
            </a:r>
            <a:r>
              <a:rPr b="1" lang="it-IT" sz="2800">
                <a:solidFill>
                  <a:srgbClr val="002060"/>
                </a:solidFill>
              </a:rPr>
              <a:t>entro le ore 20:00 del 30 gennaio 2023</a:t>
            </a:r>
            <a:r>
              <a:rPr lang="it-IT" sz="2800">
                <a:solidFill>
                  <a:srgbClr val="002060"/>
                </a:solidFill>
              </a:rPr>
              <a:t>;</a:t>
            </a:r>
            <a:endParaRPr/>
          </a:p>
          <a:p>
            <a:pPr indent="-329565" lvl="0" marL="342900" rtl="0" algn="just"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Non esiste nessuna precedenza cronologica in riferimento alla data di presentazione della domanda di iscrizione.</a:t>
            </a:r>
            <a:endParaRPr/>
          </a:p>
          <a:p>
            <a:pPr indent="-329565" lvl="0" marL="342900" rtl="0" algn="just"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Possono anche indicare, in subordine rispetto alla scuola che costituisce la loro prima scelta, fino a un massimo di </a:t>
            </a:r>
            <a:r>
              <a:rPr b="1" lang="it-IT" sz="2800">
                <a:solidFill>
                  <a:srgbClr val="002060"/>
                </a:solidFill>
              </a:rPr>
              <a:t>altre due scuole.</a:t>
            </a:r>
            <a:endParaRPr/>
          </a:p>
          <a:p>
            <a:pPr indent="-139700" lvl="0" marL="342900" rtl="0" algn="l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ct val="177777"/>
              <a:buFont typeface="Calibri"/>
              <a:buNone/>
            </a:pPr>
            <a:r>
              <a:t/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508" name="Google Shape;508;p3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FFF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3"/>
          <p:cNvSpPr txBox="1"/>
          <p:nvPr>
            <p:ph idx="1" type="body"/>
          </p:nvPr>
        </p:nvSpPr>
        <p:spPr>
          <a:xfrm>
            <a:off x="611188" y="908050"/>
            <a:ext cx="8229600" cy="540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Il modello di iscrizione è unico per le due Scuole Secondarie di 1° grado del nostro Istituto. </a:t>
            </a:r>
            <a:endParaRPr/>
          </a:p>
          <a:p>
            <a:pPr indent="-342900" lvl="0" marL="342900" rtl="0" algn="just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Il codice ministeriale è unico: </a:t>
            </a:r>
            <a:endParaRPr sz="2800">
              <a:solidFill>
                <a:srgbClr val="002060"/>
              </a:solidFill>
            </a:endParaRPr>
          </a:p>
          <a:p>
            <a:pPr indent="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it-IT" sz="3400">
                <a:solidFill>
                  <a:srgbClr val="002060"/>
                </a:solidFill>
              </a:rPr>
              <a:t>MBMM8EX012</a:t>
            </a:r>
            <a:r>
              <a:rPr lang="it-IT" sz="3400">
                <a:solidFill>
                  <a:srgbClr val="002060"/>
                </a:solidFill>
              </a:rPr>
              <a:t> </a:t>
            </a:r>
            <a:endParaRPr sz="2400"/>
          </a:p>
          <a:p>
            <a:pPr indent="-342900" lvl="0" marL="342900" rtl="0" algn="just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E’ tuttavia prevista la possibilità di indicare la scuola prescelta attribuendo la priorità ad uno dei seguenti plessi:</a:t>
            </a:r>
            <a:endParaRPr/>
          </a:p>
          <a:p>
            <a:pPr indent="-342900" lvl="0" marL="342900" rtl="0" algn="just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Italo Calvino</a:t>
            </a:r>
            <a:endParaRPr/>
          </a:p>
          <a:p>
            <a:pPr indent="-342900" lvl="0" marL="342900" rtl="0" algn="just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Char char="●"/>
            </a:pPr>
            <a:r>
              <a:rPr lang="it-IT" sz="2800">
                <a:solidFill>
                  <a:srgbClr val="002060"/>
                </a:solidFill>
              </a:rPr>
              <a:t>Don Zeno Saltini (Oreno)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5" name="Google Shape;515;p3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CEC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5"/>
          <p:cNvSpPr txBox="1"/>
          <p:nvPr>
            <p:ph idx="4294967295" type="title"/>
          </p:nvPr>
        </p:nvSpPr>
        <p:spPr>
          <a:xfrm>
            <a:off x="285750" y="335500"/>
            <a:ext cx="8571900" cy="146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it-IT" sz="4000">
                <a:solidFill>
                  <a:srgbClr val="002060"/>
                </a:solidFill>
              </a:rPr>
              <a:t>PTOF: P</a:t>
            </a:r>
            <a:r>
              <a:rPr lang="it-IT" sz="4000">
                <a:solidFill>
                  <a:srgbClr val="002060"/>
                </a:solidFill>
              </a:rPr>
              <a:t>iano </a:t>
            </a:r>
            <a:r>
              <a:rPr b="1" lang="it-IT" sz="4000">
                <a:solidFill>
                  <a:srgbClr val="002060"/>
                </a:solidFill>
              </a:rPr>
              <a:t>T</a:t>
            </a:r>
            <a:r>
              <a:rPr lang="it-IT" sz="4000">
                <a:solidFill>
                  <a:srgbClr val="002060"/>
                </a:solidFill>
              </a:rPr>
              <a:t>riennale </a:t>
            </a:r>
            <a:br>
              <a:rPr lang="it-IT" sz="4000">
                <a:solidFill>
                  <a:srgbClr val="002060"/>
                </a:solidFill>
              </a:rPr>
            </a:br>
            <a:r>
              <a:rPr lang="it-IT" sz="4000">
                <a:solidFill>
                  <a:srgbClr val="002060"/>
                </a:solidFill>
              </a:rPr>
              <a:t>dell’</a:t>
            </a:r>
            <a:r>
              <a:rPr b="1" lang="it-IT" sz="4000">
                <a:solidFill>
                  <a:srgbClr val="002060"/>
                </a:solidFill>
              </a:rPr>
              <a:t>O</a:t>
            </a:r>
            <a:r>
              <a:rPr lang="it-IT" sz="4000">
                <a:solidFill>
                  <a:srgbClr val="002060"/>
                </a:solidFill>
              </a:rPr>
              <a:t>fferta </a:t>
            </a:r>
            <a:r>
              <a:rPr b="1" lang="it-IT" sz="4000">
                <a:solidFill>
                  <a:srgbClr val="002060"/>
                </a:solidFill>
              </a:rPr>
              <a:t>F</a:t>
            </a:r>
            <a:r>
              <a:rPr lang="it-IT" sz="4000">
                <a:solidFill>
                  <a:srgbClr val="002060"/>
                </a:solidFill>
              </a:rPr>
              <a:t>ormativa</a:t>
            </a:r>
            <a:endParaRPr b="1" sz="4000">
              <a:solidFill>
                <a:srgbClr val="002060"/>
              </a:solidFill>
            </a:endParaRPr>
          </a:p>
        </p:txBody>
      </p:sp>
      <p:sp>
        <p:nvSpPr>
          <p:cNvPr descr="Rectangle: Click to edit Master text styles&#10;Second level&#10;Third level&#10;Fourth level&#10;Fifth level" id="146" name="Google Shape;146;p5"/>
          <p:cNvSpPr txBox="1"/>
          <p:nvPr>
            <p:ph idx="4294967295" type="body"/>
          </p:nvPr>
        </p:nvSpPr>
        <p:spPr>
          <a:xfrm>
            <a:off x="285750" y="2060575"/>
            <a:ext cx="8643938" cy="3384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2900">
              <a:latin typeface="Tahoma"/>
              <a:ea typeface="Tahoma"/>
              <a:cs typeface="Tahoma"/>
              <a:sym typeface="Tahoma"/>
            </a:endParaRPr>
          </a:p>
          <a:p>
            <a:pPr indent="-41275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2900"/>
              <a:buChar char="●"/>
            </a:pPr>
            <a:r>
              <a:rPr lang="it-IT" sz="2900">
                <a:solidFill>
                  <a:srgbClr val="002060"/>
                </a:solidFill>
              </a:rPr>
              <a:t>definisce </a:t>
            </a:r>
            <a:r>
              <a:rPr lang="it-IT" sz="2900">
                <a:solidFill>
                  <a:srgbClr val="002060"/>
                </a:solidFill>
              </a:rPr>
              <a:t>l’identità culturale e progettuale dell’istituzione scolastica </a:t>
            </a:r>
            <a:endParaRPr sz="2900">
              <a:solidFill>
                <a:srgbClr val="00206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002060"/>
              </a:solidFill>
            </a:endParaRPr>
          </a:p>
          <a:p>
            <a:pPr indent="-41275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2900"/>
              <a:buChar char="●"/>
            </a:pPr>
            <a:r>
              <a:rPr lang="it-IT" sz="2900">
                <a:solidFill>
                  <a:srgbClr val="002060"/>
                </a:solidFill>
              </a:rPr>
              <a:t> esplicita la progettazione curricolare, extracurricolare, educativa e organizzativa della scuola</a:t>
            </a:r>
            <a:endParaRPr sz="3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3834" y="5276649"/>
            <a:ext cx="1290838" cy="129083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FFF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</a:rPr>
              <a:t>ORARI SEGRETERIA</a:t>
            </a:r>
            <a:endParaRPr/>
          </a:p>
        </p:txBody>
      </p:sp>
      <p:sp>
        <p:nvSpPr>
          <p:cNvPr id="522" name="Google Shape;522;p34"/>
          <p:cNvSpPr txBox="1"/>
          <p:nvPr>
            <p:ph idx="1" type="body"/>
          </p:nvPr>
        </p:nvSpPr>
        <p:spPr>
          <a:xfrm>
            <a:off x="611200" y="1165225"/>
            <a:ext cx="8075700" cy="50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it-IT" sz="2400">
                <a:solidFill>
                  <a:srgbClr val="002060"/>
                </a:solidFill>
              </a:rPr>
              <a:t>La Segreteria Didattica sarà a disposizione per eventuali consulenze nei seguenti orari:</a:t>
            </a:r>
            <a:endParaRPr/>
          </a:p>
          <a:p>
            <a:pPr indent="-355600" lvl="0" marL="342900" rtl="0" algn="l">
              <a:spcBef>
                <a:spcPts val="168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Char char="●"/>
            </a:pPr>
            <a:r>
              <a:rPr b="1" lang="it-IT" sz="2600">
                <a:solidFill>
                  <a:srgbClr val="002060"/>
                </a:solidFill>
              </a:rPr>
              <a:t>dal lunedì al venerdì ore 13.00/15.00</a:t>
            </a:r>
            <a:endParaRPr b="1" sz="2000"/>
          </a:p>
          <a:p>
            <a:pPr indent="-355600" lvl="0" marL="342900" rtl="0" algn="l">
              <a:spcBef>
                <a:spcPts val="168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Char char="●"/>
            </a:pPr>
            <a:r>
              <a:rPr b="1" lang="it-IT" sz="2600">
                <a:solidFill>
                  <a:srgbClr val="002060"/>
                </a:solidFill>
              </a:rPr>
              <a:t>sabato 21 gennaio ore 09.00/12.30</a:t>
            </a:r>
            <a:endParaRPr b="1" sz="2000"/>
          </a:p>
          <a:p>
            <a:pPr indent="-355600" lvl="0" marL="342900" rtl="0" algn="l">
              <a:spcBef>
                <a:spcPts val="168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Char char="●"/>
            </a:pPr>
            <a:r>
              <a:rPr b="1" lang="it-IT" sz="2600">
                <a:solidFill>
                  <a:srgbClr val="002060"/>
                </a:solidFill>
              </a:rPr>
              <a:t>telefonando al n. </a:t>
            </a:r>
            <a:r>
              <a:rPr b="1" lang="it-IT" sz="2900">
                <a:solidFill>
                  <a:srgbClr val="002060"/>
                </a:solidFill>
              </a:rPr>
              <a:t>039/667522 (int. 2 o 3)</a:t>
            </a:r>
            <a:r>
              <a:rPr b="1" lang="it-IT" sz="2600">
                <a:solidFill>
                  <a:srgbClr val="002060"/>
                </a:solidFill>
              </a:rPr>
              <a:t>, oppure inviando una e-mail al seguente indirizzo: </a:t>
            </a:r>
            <a:r>
              <a:rPr b="1" lang="it-IT" sz="3200" u="sng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mbic8ex001@istruzione.it</a:t>
            </a:r>
            <a:endParaRPr b="1" sz="3200"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3200">
              <a:solidFill>
                <a:srgbClr val="002060"/>
              </a:solidFill>
            </a:endParaRPr>
          </a:p>
        </p:txBody>
      </p:sp>
      <p:sp>
        <p:nvSpPr>
          <p:cNvPr id="523" name="Google Shape;523;p3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FFF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5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35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5"/>
          <p:cNvSpPr txBox="1"/>
          <p:nvPr>
            <p:ph type="ctrTitle"/>
          </p:nvPr>
        </p:nvSpPr>
        <p:spPr>
          <a:xfrm>
            <a:off x="2195513" y="908050"/>
            <a:ext cx="6403975" cy="72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it-IT">
                <a:solidFill>
                  <a:srgbClr val="0000E5"/>
                </a:solidFill>
              </a:rPr>
            </a:br>
            <a:endParaRPr/>
          </a:p>
        </p:txBody>
      </p:sp>
      <p:sp>
        <p:nvSpPr>
          <p:cNvPr id="531" name="Google Shape;531;p35"/>
          <p:cNvSpPr/>
          <p:nvPr/>
        </p:nvSpPr>
        <p:spPr>
          <a:xfrm>
            <a:off x="0" y="1143000"/>
            <a:ext cx="9144000" cy="1570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b="1" i="0" lang="it-IT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GRAZIE PER L</a:t>
            </a:r>
            <a:r>
              <a:rPr b="1" lang="it-IT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’ATTENZIONE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b="0" i="0" lang="it-IT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it-IT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0" i="0" lang="it-IT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irigente e i docenti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b="0" i="0" lang="it-IT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dell’ IC Don Milani </a:t>
            </a:r>
            <a:endParaRPr/>
          </a:p>
        </p:txBody>
      </p:sp>
      <p:pic>
        <p:nvPicPr>
          <p:cNvPr descr="Logo circolo colore LR.jpg" id="532" name="Google Shape;5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5240" y="2862182"/>
            <a:ext cx="3233520" cy="323352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CEC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 txBox="1"/>
          <p:nvPr>
            <p:ph type="title"/>
          </p:nvPr>
        </p:nvSpPr>
        <p:spPr>
          <a:xfrm>
            <a:off x="792950" y="671450"/>
            <a:ext cx="75582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2060"/>
                </a:solidFill>
              </a:rPr>
              <a:t>PROGETTO EDUCATIVO</a:t>
            </a:r>
            <a:endParaRPr/>
          </a:p>
        </p:txBody>
      </p:sp>
      <p:sp>
        <p:nvSpPr>
          <p:cNvPr id="156" name="Google Shape;156;p6"/>
          <p:cNvSpPr txBox="1"/>
          <p:nvPr>
            <p:ph idx="1" type="body"/>
          </p:nvPr>
        </p:nvSpPr>
        <p:spPr>
          <a:xfrm>
            <a:off x="755650" y="1785947"/>
            <a:ext cx="7558200" cy="3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ahoma"/>
              <a:buNone/>
            </a:pPr>
            <a:r>
              <a:rPr lang="it-IT" sz="2400">
                <a:highlight>
                  <a:schemeClr val="lt1"/>
                </a:highlight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it-IT" sz="3600">
                <a:solidFill>
                  <a:srgbClr val="002060"/>
                </a:solidFill>
                <a:highlight>
                  <a:schemeClr val="lt1"/>
                </a:highlight>
              </a:rPr>
              <a:t>L’ I.C. don Milani è una comunità dove l’alunno impara a crescere, a maturare e a far proprie le conoscenze in un sapere organico in modo che si trasformino in competenze permanenti. 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8388350" y="6597650"/>
            <a:ext cx="755650" cy="260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158" name="Google Shape;1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3834" y="5276649"/>
            <a:ext cx="1290838" cy="129083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Logo circolo colore LR.jpg" id="159" name="Google Shape;15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3834" y="5286388"/>
            <a:ext cx="1290838" cy="129083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CEC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66" name="Google Shape;166;p7"/>
          <p:cNvSpPr txBox="1"/>
          <p:nvPr>
            <p:ph type="title"/>
          </p:nvPr>
        </p:nvSpPr>
        <p:spPr>
          <a:xfrm>
            <a:off x="1042988" y="333375"/>
            <a:ext cx="7558087" cy="719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2060"/>
                </a:solidFill>
              </a:rPr>
              <a:t>I PUNTI DI FORZA</a:t>
            </a:r>
            <a:endParaRPr/>
          </a:p>
        </p:txBody>
      </p:sp>
      <p:sp>
        <p:nvSpPr>
          <p:cNvPr id="167" name="Google Shape;167;p7"/>
          <p:cNvSpPr txBox="1"/>
          <p:nvPr>
            <p:ph idx="1" type="body"/>
          </p:nvPr>
        </p:nvSpPr>
        <p:spPr>
          <a:xfrm>
            <a:off x="285750" y="1268424"/>
            <a:ext cx="8643900" cy="45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Calibri"/>
              <a:buChar char="●"/>
            </a:pPr>
            <a:r>
              <a:rPr lang="it-IT" sz="2400">
                <a:solidFill>
                  <a:srgbClr val="002060"/>
                </a:solidFill>
              </a:rPr>
              <a:t>attenzione alla maturazione integrale</a:t>
            </a:r>
            <a:endParaRPr/>
          </a:p>
          <a:p>
            <a:pPr indent="-457200" lvl="0" marL="457200" rtl="0" algn="just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Calibri"/>
              <a:buChar char="●"/>
            </a:pPr>
            <a:r>
              <a:rPr lang="it-IT" sz="2400">
                <a:solidFill>
                  <a:srgbClr val="002060"/>
                </a:solidFill>
              </a:rPr>
              <a:t>promozione dell’autovalutazione</a:t>
            </a:r>
            <a:endParaRPr/>
          </a:p>
          <a:p>
            <a:pPr indent="-457200" lvl="0" marL="457200" rtl="0" algn="just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Calibri"/>
              <a:buChar char="●"/>
            </a:pPr>
            <a:r>
              <a:rPr lang="it-IT" sz="2400">
                <a:solidFill>
                  <a:srgbClr val="002060"/>
                </a:solidFill>
              </a:rPr>
              <a:t>educazione al valore della partecipazione alla vita scolastica e sociale</a:t>
            </a:r>
            <a:endParaRPr/>
          </a:p>
          <a:p>
            <a:pPr indent="-457200" lvl="0" marL="457200" rtl="0" algn="just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Calibri"/>
              <a:buChar char="●"/>
            </a:pPr>
            <a:r>
              <a:rPr lang="it-IT" sz="2400">
                <a:solidFill>
                  <a:srgbClr val="002060"/>
                </a:solidFill>
              </a:rPr>
              <a:t>valorizzazione di un approccio solidale nelle relazioni e di un’apertura alla mondialità</a:t>
            </a:r>
            <a:endParaRPr/>
          </a:p>
          <a:p>
            <a:pPr indent="-457200" lvl="0" marL="457200" rtl="0" algn="just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Calibri"/>
              <a:buChar char="●"/>
            </a:pPr>
            <a:r>
              <a:rPr lang="it-IT" sz="2400">
                <a:solidFill>
                  <a:srgbClr val="002060"/>
                </a:solidFill>
              </a:rPr>
              <a:t>valorizzazione delle discipline e dei campi di esperienza come strumenti culturali per la conoscenza del reale</a:t>
            </a:r>
            <a:endParaRPr/>
          </a:p>
          <a:p>
            <a:pPr indent="-457200" lvl="0" marL="457200" rtl="0" algn="just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Calibri"/>
              <a:buChar char="●"/>
            </a:pPr>
            <a:r>
              <a:rPr lang="it-IT" sz="2400">
                <a:solidFill>
                  <a:srgbClr val="002060"/>
                </a:solidFill>
              </a:rPr>
              <a:t>potenziamento delle aree disciplinari anche attraverso le attività laboratoriali</a:t>
            </a:r>
            <a:endParaRPr/>
          </a:p>
          <a:p>
            <a:pPr indent="-457200" lvl="0" marL="457200" rtl="0" algn="just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Calibri"/>
              <a:buChar char="●"/>
            </a:pPr>
            <a:r>
              <a:rPr lang="it-IT" sz="2400">
                <a:solidFill>
                  <a:srgbClr val="002060"/>
                </a:solidFill>
              </a:rPr>
              <a:t>corresponsabilità educativa tra scuola e famiglia (patto e progetto scuola-famiglia)</a:t>
            </a:r>
            <a:endParaRPr sz="2400">
              <a:solidFill>
                <a:srgbClr val="002060"/>
              </a:solidFill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8388350" y="6597650"/>
            <a:ext cx="755650" cy="260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ircolo colore LR.jpg" id="169" name="Google Shape;16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352" y="5382906"/>
            <a:ext cx="1194321" cy="119432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/>
          <p:nvPr/>
        </p:nvSpPr>
        <p:spPr>
          <a:xfrm>
            <a:off x="1331913" y="266700"/>
            <a:ext cx="68707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AREA INCLUSIONE</a:t>
            </a:r>
            <a:endParaRPr b="1" i="0" sz="3600" u="none" cap="none" strike="noStrike">
              <a:solidFill>
                <a:srgbClr val="5959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646950" y="1282688"/>
            <a:ext cx="78501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L’Istituto nel determinare il curricolo</a:t>
            </a:r>
            <a:r>
              <a:rPr lang="it-IT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prende in esame le esigenze formative ed educative degli alunni e si impegna a</a:t>
            </a:r>
            <a:r>
              <a:rPr lang="it-IT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 attuare una didattica inclusiva attraverso</a:t>
            </a:r>
            <a:r>
              <a:rPr b="0" i="0" lang="it-IT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950" y="2492450"/>
            <a:ext cx="8045349" cy="43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214825" y="5722300"/>
            <a:ext cx="2973000" cy="788700"/>
          </a:xfrm>
          <a:prstGeom prst="roundRect">
            <a:avLst>
              <a:gd fmla="val 16667" name="adj"/>
            </a:avLst>
          </a:prstGeom>
          <a:solidFill>
            <a:srgbClr val="C4EFFF"/>
          </a:solidFill>
          <a:ln cap="flat" cmpd="sng" w="25400">
            <a:solidFill>
              <a:srgbClr val="6F9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Individualizzazione 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5995550" y="2387925"/>
            <a:ext cx="2862000" cy="1201800"/>
          </a:xfrm>
          <a:prstGeom prst="roundRect">
            <a:avLst>
              <a:gd fmla="val 16667" name="adj"/>
            </a:avLst>
          </a:prstGeom>
          <a:solidFill>
            <a:srgbClr val="C4EFFF"/>
          </a:solidFill>
          <a:ln cap="flat" cmpd="sng" w="25400">
            <a:solidFill>
              <a:srgbClr val="6F9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587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latin typeface="Tahoma"/>
                <a:ea typeface="Tahoma"/>
                <a:cs typeface="Tahoma"/>
                <a:sym typeface="Tahoma"/>
              </a:rPr>
              <a:t>Strategie didattiche efficaci</a:t>
            </a:r>
            <a:endParaRPr sz="2300"/>
          </a:p>
        </p:txBody>
      </p:sp>
      <p:sp>
        <p:nvSpPr>
          <p:cNvPr id="180" name="Google Shape;180;p8"/>
          <p:cNvSpPr/>
          <p:nvPr/>
        </p:nvSpPr>
        <p:spPr>
          <a:xfrm>
            <a:off x="4572000" y="5112600"/>
            <a:ext cx="2160600" cy="1568400"/>
          </a:xfrm>
          <a:prstGeom prst="roundRect">
            <a:avLst>
              <a:gd fmla="val 16667" name="adj"/>
            </a:avLst>
          </a:prstGeom>
          <a:solidFill>
            <a:srgbClr val="C4EFFF"/>
          </a:solidFill>
          <a:ln cap="flat" cmpd="sng" w="25400">
            <a:solidFill>
              <a:srgbClr val="6F9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587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</a:t>
            </a:r>
            <a:r>
              <a:rPr b="0" i="0" lang="it-IT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trumenti compensativi e </a:t>
            </a: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</a:t>
            </a:r>
            <a:r>
              <a:rPr b="0" i="0" lang="it-IT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isure dispensative</a:t>
            </a:r>
            <a:endParaRPr sz="2200"/>
          </a:p>
        </p:txBody>
      </p:sp>
      <p:sp>
        <p:nvSpPr>
          <p:cNvPr id="181" name="Google Shape;181;p8"/>
          <p:cNvSpPr/>
          <p:nvPr/>
        </p:nvSpPr>
        <p:spPr>
          <a:xfrm>
            <a:off x="91375" y="2544625"/>
            <a:ext cx="2288400" cy="1393500"/>
          </a:xfrm>
          <a:prstGeom prst="roundRect">
            <a:avLst>
              <a:gd fmla="val 16667" name="adj"/>
            </a:avLst>
          </a:prstGeom>
          <a:solidFill>
            <a:srgbClr val="C4EFFF"/>
          </a:solidFill>
          <a:ln cap="flat" cmpd="sng" w="25400">
            <a:solidFill>
              <a:srgbClr val="6F9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587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Sviluppo delle proprie potenzialità</a:t>
            </a:r>
            <a:endParaRPr sz="2200"/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b2200dca3a_0_0"/>
          <p:cNvSpPr txBox="1"/>
          <p:nvPr/>
        </p:nvSpPr>
        <p:spPr>
          <a:xfrm>
            <a:off x="736950" y="312575"/>
            <a:ext cx="7670100" cy="76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VALUTAZIONE DELL’ ISTITUTO</a:t>
            </a:r>
            <a:endParaRPr b="1" i="0" sz="3600" u="none" cap="none" strike="noStrike">
              <a:solidFill>
                <a:srgbClr val="5959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8" name="Google Shape;188;g1b2200dca3a_0_0"/>
          <p:cNvSpPr txBox="1"/>
          <p:nvPr/>
        </p:nvSpPr>
        <p:spPr>
          <a:xfrm>
            <a:off x="646950" y="1199330"/>
            <a:ext cx="7850100" cy="5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La valutazione di Istituto è finalizzata al miglioramento della qualità dell’offerta formativa e degli apprendimenti. </a:t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Comporta l’elaborazione e il progressivo aggiornamento di due documenti:</a:t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- il </a:t>
            </a:r>
            <a:r>
              <a:rPr b="1"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R.A.V.</a:t>
            </a: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(rapporto di autovalutazione)</a:t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- il </a:t>
            </a:r>
            <a:r>
              <a:rPr b="1"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P.d.M</a:t>
            </a: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. (piano di miglioramento)</a:t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Il Sistema di Valutazione Nazionale è gestito da INVALSI, ente di ricerca che si occupa della valutazione delle conoscenze e degli abilità degli studenti, </a:t>
            </a: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attraverso</a:t>
            </a:r>
            <a:r>
              <a:rPr lang="it-IT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delle prove nazionali che, per la scuola secondaria, si svolgono nel mese di aprile della classe 3°. </a:t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8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ad1483f21a_0_0"/>
          <p:cNvSpPr txBox="1"/>
          <p:nvPr>
            <p:ph idx="12" type="sldNum"/>
          </p:nvPr>
        </p:nvSpPr>
        <p:spPr>
          <a:xfrm>
            <a:off x="8460431" y="6201587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95" name="Google Shape;195;g1ad1483f21a_0_0"/>
          <p:cNvPicPr preferRelativeResize="0"/>
          <p:nvPr/>
        </p:nvPicPr>
        <p:blipFill rotWithShape="1">
          <a:blip r:embed="rId3">
            <a:alphaModFix/>
          </a:blip>
          <a:srcRect b="0" l="0" r="0" t="9222"/>
          <a:stretch/>
        </p:blipFill>
        <p:spPr>
          <a:xfrm>
            <a:off x="1506525" y="917175"/>
            <a:ext cx="6363424" cy="559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ad1483f21a_0_0"/>
          <p:cNvSpPr txBox="1"/>
          <p:nvPr/>
        </p:nvSpPr>
        <p:spPr>
          <a:xfrm>
            <a:off x="915288" y="375200"/>
            <a:ext cx="754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it-IT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ITALIANO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2010-05-23T14:28:12Z</dcterms:created>
  <dc:creator>Gianfranco Rosselli</dc:creator>
</cp:coreProperties>
</file>